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285" r:id="rId4"/>
    <p:sldId id="286" r:id="rId5"/>
    <p:sldId id="288" r:id="rId6"/>
    <p:sldId id="272" r:id="rId7"/>
    <p:sldId id="273" r:id="rId8"/>
    <p:sldId id="298" r:id="rId9"/>
    <p:sldId id="268" r:id="rId10"/>
    <p:sldId id="314" r:id="rId11"/>
    <p:sldId id="308" r:id="rId12"/>
    <p:sldId id="309" r:id="rId13"/>
    <p:sldId id="302" r:id="rId14"/>
    <p:sldId id="310" r:id="rId15"/>
    <p:sldId id="277" r:id="rId16"/>
    <p:sldId id="311" r:id="rId17"/>
    <p:sldId id="316" r:id="rId18"/>
    <p:sldId id="312" r:id="rId19"/>
    <p:sldId id="313" r:id="rId20"/>
    <p:sldId id="278" r:id="rId21"/>
    <p:sldId id="315" r:id="rId22"/>
    <p:sldId id="317" r:id="rId23"/>
    <p:sldId id="318" r:id="rId24"/>
    <p:sldId id="319" r:id="rId25"/>
    <p:sldId id="320" r:id="rId26"/>
    <p:sldId id="276" r:id="rId27"/>
    <p:sldId id="307" r:id="rId28"/>
    <p:sldId id="279" r:id="rId29"/>
    <p:sldId id="283" r:id="rId30"/>
    <p:sldId id="284" r:id="rId31"/>
    <p:sldId id="281" r:id="rId32"/>
    <p:sldId id="282" r:id="rId33"/>
    <p:sldId id="321" r:id="rId34"/>
    <p:sldId id="323" r:id="rId35"/>
    <p:sldId id="303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ilisateu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301C-DE12-49A7-A853-5CC6F0F2CEB4}" type="datetimeFigureOut">
              <a:rPr lang="fr-FR" smtClean="0"/>
              <a:pPr/>
              <a:t>28/09/2021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9279-1262-49FE-AB25-2AD86D1A8E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301C-DE12-49A7-A853-5CC6F0F2CEB4}" type="datetimeFigureOut">
              <a:rPr lang="fr-FR" smtClean="0"/>
              <a:pPr/>
              <a:t>28/09/2021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9279-1262-49FE-AB25-2AD86D1A8E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301C-DE12-49A7-A853-5CC6F0F2CEB4}" type="datetimeFigureOut">
              <a:rPr lang="fr-FR" smtClean="0"/>
              <a:pPr/>
              <a:t>28/09/2021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9279-1262-49FE-AB25-2AD86D1A8E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301C-DE12-49A7-A853-5CC6F0F2CEB4}" type="datetimeFigureOut">
              <a:rPr lang="fr-FR" smtClean="0"/>
              <a:pPr/>
              <a:t>28/09/2021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9279-1262-49FE-AB25-2AD86D1A8E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301C-DE12-49A7-A853-5CC6F0F2CEB4}" type="datetimeFigureOut">
              <a:rPr lang="fr-FR" smtClean="0"/>
              <a:pPr/>
              <a:t>28/09/2021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9279-1262-49FE-AB25-2AD86D1A8E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301C-DE12-49A7-A853-5CC6F0F2CEB4}" type="datetimeFigureOut">
              <a:rPr lang="fr-FR" smtClean="0"/>
              <a:pPr/>
              <a:t>28/09/2021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9279-1262-49FE-AB25-2AD86D1A8E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301C-DE12-49A7-A853-5CC6F0F2CEB4}" type="datetimeFigureOut">
              <a:rPr lang="fr-FR" smtClean="0"/>
              <a:pPr/>
              <a:t>28/09/2021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9279-1262-49FE-AB25-2AD86D1A8E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301C-DE12-49A7-A853-5CC6F0F2CEB4}" type="datetimeFigureOut">
              <a:rPr lang="fr-FR" smtClean="0"/>
              <a:pPr/>
              <a:t>28/09/2021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9279-1262-49FE-AB25-2AD86D1A8E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301C-DE12-49A7-A853-5CC6F0F2CEB4}" type="datetimeFigureOut">
              <a:rPr lang="fr-FR" smtClean="0"/>
              <a:pPr/>
              <a:t>28/09/2021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9279-1262-49FE-AB25-2AD86D1A8E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301C-DE12-49A7-A853-5CC6F0F2CEB4}" type="datetimeFigureOut">
              <a:rPr lang="fr-FR" smtClean="0"/>
              <a:pPr/>
              <a:t>28/09/2021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9279-1262-49FE-AB25-2AD86D1A8E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301C-DE12-49A7-A853-5CC6F0F2CEB4}" type="datetimeFigureOut">
              <a:rPr lang="fr-FR" smtClean="0"/>
              <a:pPr/>
              <a:t>28/09/2021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9279-1262-49FE-AB25-2AD86D1A8E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2301C-DE12-49A7-A853-5CC6F0F2CEB4}" type="datetimeFigureOut">
              <a:rPr lang="fr-FR" smtClean="0"/>
              <a:pPr/>
              <a:t>28/09/2021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D9279-1262-49FE-AB25-2AD86D1A8E7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dermatite </a:t>
            </a:r>
            <a:r>
              <a:rPr lang="fr-FR" dirty="0" err="1"/>
              <a:t>atopique</a:t>
            </a:r>
            <a:r>
              <a:rPr lang="fr-FR" dirty="0"/>
              <a:t>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PMI septembre 2021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1667A171-CE0D-468E-AFD9-520C84B673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fr-FR" dirty="0"/>
              <a:t>Dès que c’est rouge</a:t>
            </a:r>
          </a:p>
          <a:p>
            <a:r>
              <a:rPr lang="fr-FR" dirty="0"/>
              <a:t>Dès que c’est rugueux</a:t>
            </a:r>
          </a:p>
          <a:p>
            <a:r>
              <a:rPr lang="fr-FR" dirty="0"/>
              <a:t>Dès que ca gratte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B727E1D-857B-40C0-8567-C7330833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Savoir reconnaitre la crise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9D79665-7E2C-48C7-82D8-36315419FF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parents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8883989-9705-45CD-8040-A66D50FB1C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Quand il ( ou le parent ) ne dort plus</a:t>
            </a:r>
          </a:p>
          <a:p>
            <a:r>
              <a:rPr lang="fr-FR" dirty="0"/>
              <a:t>Quand il y a du sang dans le lit</a:t>
            </a:r>
          </a:p>
          <a:p>
            <a:pPr marL="0" indent="0">
              <a:buNone/>
            </a:pPr>
            <a:r>
              <a:rPr lang="fr-FR" dirty="0"/>
              <a:t>…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620AACB6-87F5-476B-80DB-28111D8D20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Les médecins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8CE01F-470C-467B-B405-A38DFCF848E3}"/>
              </a:ext>
            </a:extLst>
          </p:cNvPr>
          <p:cNvSpPr/>
          <p:nvPr/>
        </p:nvSpPr>
        <p:spPr>
          <a:xfrm>
            <a:off x="2477294" y="5076874"/>
            <a:ext cx="4040188" cy="1689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Eczéma </a:t>
            </a:r>
          </a:p>
          <a:p>
            <a:pPr algn="ctr"/>
            <a:r>
              <a:rPr lang="fr-FR" dirty="0"/>
              <a:t>Crise </a:t>
            </a:r>
          </a:p>
          <a:p>
            <a:pPr algn="ctr"/>
            <a:r>
              <a:rPr lang="fr-FR" dirty="0"/>
              <a:t>Poussée</a:t>
            </a:r>
          </a:p>
          <a:p>
            <a:pPr algn="ctr"/>
            <a:r>
              <a:rPr lang="fr-FR" dirty="0"/>
              <a:t>Sont 3 synonymes  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3603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46458F-911B-404C-BC21-26E3B6B79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Ecrire, savoir expliquer l’ordonnance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AC4942-201B-4F4F-83DA-F689A6DD0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La toilette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L’hydratation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Le traitement local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Le traitement oral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Les conseils</a:t>
            </a:r>
          </a:p>
        </p:txBody>
      </p:sp>
    </p:spTree>
    <p:extLst>
      <p:ext uri="{BB962C8B-B14F-4D97-AF65-F5344CB8AC3E}">
        <p14:creationId xmlns:p14="http://schemas.microsoft.com/office/powerpoint/2010/main" val="3393851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0B9F35-8D94-413B-A25B-446BE15DA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La toilette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CB2103-A828-4806-A009-902A60928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Avec quoi ?</a:t>
            </a:r>
          </a:p>
          <a:p>
            <a:r>
              <a:rPr lang="fr-FR" dirty="0"/>
              <a:t>Combien de temps ?</a:t>
            </a:r>
          </a:p>
          <a:p>
            <a:r>
              <a:rPr lang="fr-FR" dirty="0"/>
              <a:t>À quel rythme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1053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La toilette : avec quoi ?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Un lait de toilette, un gel lavant, une crème lavante, une huile lavante, un savon, un surgras, un </a:t>
            </a:r>
            <a:r>
              <a:rPr lang="fr-FR" dirty="0" err="1"/>
              <a:t>dalibour</a:t>
            </a:r>
            <a:r>
              <a:rPr lang="fr-FR" dirty="0"/>
              <a:t>, un bio, un produit sans savon?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À la main, au gant, une lingette, un coton, fleur de douche ?</a:t>
            </a:r>
          </a:p>
          <a:p>
            <a:pPr marL="0" indent="0"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42EAA4-2318-4693-ADBE-9D3BDADD1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 La toilette : combien de temps?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B3B15B-8FD4-489B-9FFD-BDC419AD8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Moins de 5 minutes</a:t>
            </a:r>
          </a:p>
        </p:txBody>
      </p:sp>
    </p:spTree>
    <p:extLst>
      <p:ext uri="{BB962C8B-B14F-4D97-AF65-F5344CB8AC3E}">
        <p14:creationId xmlns:p14="http://schemas.microsoft.com/office/powerpoint/2010/main" val="750860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1.La toilette : à quel rythme?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     2 fois par semaine</a:t>
            </a:r>
          </a:p>
        </p:txBody>
      </p:sp>
      <p:pic>
        <p:nvPicPr>
          <p:cNvPr id="9" name="Espace réservé du contenu 4" descr="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85870"/>
            <a:ext cx="4040188" cy="2729298"/>
          </a:xfrm>
        </p:spPr>
      </p:pic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      tous les jours</a:t>
            </a:r>
          </a:p>
        </p:txBody>
      </p:sp>
      <p:pic>
        <p:nvPicPr>
          <p:cNvPr id="8" name="Espace réservé du contenu 3" descr="DSC00810_221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803260"/>
            <a:ext cx="4041775" cy="269451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66F0D-0F99-481E-AC29-260F137DD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L’hydratation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7E55B0-762B-434D-B920-A0D7D8A5F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Pourquoi?</a:t>
            </a:r>
          </a:p>
          <a:p>
            <a:r>
              <a:rPr lang="fr-FR" dirty="0"/>
              <a:t>Quand ?</a:t>
            </a:r>
          </a:p>
          <a:p>
            <a:r>
              <a:rPr lang="fr-FR" dirty="0"/>
              <a:t>Où?</a:t>
            </a:r>
          </a:p>
          <a:p>
            <a:r>
              <a:rPr lang="fr-FR" dirty="0"/>
              <a:t>Lequel?</a:t>
            </a:r>
          </a:p>
          <a:p>
            <a:r>
              <a:rPr lang="fr-FR" dirty="0"/>
              <a:t>Combien de temps?</a:t>
            </a:r>
          </a:p>
          <a:p>
            <a:r>
              <a:rPr lang="fr-FR" dirty="0"/>
              <a:t>Remboursement?</a:t>
            </a:r>
          </a:p>
          <a:p>
            <a:r>
              <a:rPr lang="fr-FR" dirty="0"/>
              <a:t>Démonstration des soins!</a:t>
            </a:r>
          </a:p>
          <a:p>
            <a:r>
              <a:rPr lang="fr-FR" dirty="0"/>
              <a:t>Et quand ça pique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6369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79EAD9-545F-4006-8C4B-E1916B07D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L’hydratation : pourquoi?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4810D95-287F-4BC4-B5EC-737F228214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2496661"/>
            <a:ext cx="3302000" cy="2733040"/>
          </a:xfrm>
        </p:spPr>
      </p:pic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2C2F065-1407-4BC2-913E-C6243E0195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Pour étanchéifier la peau</a:t>
            </a:r>
          </a:p>
          <a:p>
            <a:r>
              <a:rPr lang="fr-FR" dirty="0"/>
              <a:t>On ne sait pas la réparer autrement</a:t>
            </a:r>
          </a:p>
        </p:txBody>
      </p:sp>
    </p:spTree>
    <p:extLst>
      <p:ext uri="{BB962C8B-B14F-4D97-AF65-F5344CB8AC3E}">
        <p14:creationId xmlns:p14="http://schemas.microsoft.com/office/powerpoint/2010/main" val="438096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C98C54-F499-4878-AE19-971939A0B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L’hydratation : quand?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6F36D8-72E9-4306-B16F-5933F3D50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Peu importe matin ou soir</a:t>
            </a:r>
          </a:p>
          <a:p>
            <a:r>
              <a:rPr lang="fr-FR" dirty="0"/>
              <a:t>Tous les jours </a:t>
            </a:r>
          </a:p>
          <a:p>
            <a:r>
              <a:rPr lang="fr-FR" dirty="0"/>
              <a:t>Même le jour sans le bain ou la douche</a:t>
            </a:r>
          </a:p>
        </p:txBody>
      </p:sp>
    </p:spTree>
    <p:extLst>
      <p:ext uri="{BB962C8B-B14F-4D97-AF65-F5344CB8AC3E}">
        <p14:creationId xmlns:p14="http://schemas.microsoft.com/office/powerpoint/2010/main" val="1000162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B694F3-7061-49E9-B488-B1BA7983E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L’hydratation : où?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26F202-D2F1-4F2F-A575-5C3721CC6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r>
              <a:rPr lang="fr-FR" dirty="0"/>
              <a:t>Corps entier, pas uniquement là où il y a l’eczéma </a:t>
            </a:r>
          </a:p>
        </p:txBody>
      </p:sp>
    </p:spTree>
    <p:extLst>
      <p:ext uri="{BB962C8B-B14F-4D97-AF65-F5344CB8AC3E}">
        <p14:creationId xmlns:p14="http://schemas.microsoft.com/office/powerpoint/2010/main" val="2010444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Pourquoi ?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3% des bébés en 1950</a:t>
            </a:r>
          </a:p>
          <a:p>
            <a:r>
              <a:rPr lang="fr-FR" dirty="0"/>
              <a:t>15 % des bébés en 2020</a:t>
            </a:r>
          </a:p>
          <a:p>
            <a:pPr marL="0" indent="0"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L’hydratation : lequel?</a:t>
            </a:r>
          </a:p>
        </p:txBody>
      </p:sp>
      <p:pic>
        <p:nvPicPr>
          <p:cNvPr id="8" name="Espace réservé du contenu 7" descr="émollie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7360" y="1916832"/>
            <a:ext cx="8071178" cy="338437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3C9EE5-A9A9-4283-9C6F-C89B1309071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fr-FR" dirty="0"/>
              <a:t>2. L’hydratation : combien de temps?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2AC365-0067-4FA5-9AC0-D3ADDAD35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r>
              <a:rPr lang="fr-FR" dirty="0"/>
              <a:t>Des années … </a:t>
            </a:r>
          </a:p>
          <a:p>
            <a:r>
              <a:rPr lang="fr-FR" dirty="0"/>
              <a:t>C’est la première prévention des récidives</a:t>
            </a:r>
          </a:p>
        </p:txBody>
      </p:sp>
    </p:spTree>
    <p:extLst>
      <p:ext uri="{BB962C8B-B14F-4D97-AF65-F5344CB8AC3E}">
        <p14:creationId xmlns:p14="http://schemas.microsoft.com/office/powerpoint/2010/main" val="3707267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112C9D-7FE0-45F9-B1A9-8D9142518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2. L’hydratation : sécurité sociale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BBA357-B47E-40B7-8A57-815963BC5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Circulaire 58 de l’année 2008</a:t>
            </a:r>
          </a:p>
          <a:p>
            <a:r>
              <a:rPr lang="fr-FR" dirty="0"/>
              <a:t>Toute DA de l’adulte et toute DA étendue de l’enfant </a:t>
            </a:r>
          </a:p>
          <a:p>
            <a:pPr marL="0" indent="0">
              <a:buNone/>
            </a:pPr>
            <a:r>
              <a:rPr lang="fr-FR" sz="2400" i="1" dirty="0">
                <a:solidFill>
                  <a:schemeClr val="tx2"/>
                </a:solidFill>
              </a:rPr>
              <a:t>Préparation magistrale donnant droit à remboursement en l’absence de spécialités équivalentes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400" i="1" dirty="0">
                <a:solidFill>
                  <a:schemeClr val="tx2"/>
                </a:solidFill>
              </a:rPr>
              <a:t>Glycérolé d’amidon 30 gr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fr-FR" sz="2400" i="1" dirty="0">
                <a:solidFill>
                  <a:schemeClr val="tx2"/>
                </a:solidFill>
              </a:rPr>
              <a:t>Cold </a:t>
            </a:r>
            <a:r>
              <a:rPr lang="fr-FR" sz="2400" i="1" dirty="0" err="1">
                <a:solidFill>
                  <a:schemeClr val="tx2"/>
                </a:solidFill>
              </a:rPr>
              <a:t>cream</a:t>
            </a:r>
            <a:r>
              <a:rPr lang="fr-FR" sz="2400" i="1" dirty="0">
                <a:solidFill>
                  <a:schemeClr val="tx2"/>
                </a:solidFill>
              </a:rPr>
              <a:t> fluide </a:t>
            </a:r>
            <a:r>
              <a:rPr lang="fr-FR" sz="2400" i="1" dirty="0" err="1">
                <a:solidFill>
                  <a:schemeClr val="tx2"/>
                </a:solidFill>
              </a:rPr>
              <a:t>codexial</a:t>
            </a:r>
            <a:r>
              <a:rPr lang="fr-FR" sz="2400" i="1" dirty="0">
                <a:solidFill>
                  <a:schemeClr val="tx2"/>
                </a:solidFill>
              </a:rPr>
              <a:t> 300 ml</a:t>
            </a:r>
          </a:p>
          <a:p>
            <a:pPr marL="0" indent="0">
              <a:buNone/>
            </a:pPr>
            <a:r>
              <a:rPr lang="fr-FR" sz="2400" i="1" dirty="0">
                <a:solidFill>
                  <a:schemeClr val="tx2"/>
                </a:solidFill>
              </a:rPr>
              <a:t>1 flacon par mois </a:t>
            </a:r>
            <a:r>
              <a:rPr lang="fr-FR" sz="2400" i="1" dirty="0">
                <a:solidFill>
                  <a:srgbClr val="FF0000"/>
                </a:solidFill>
              </a:rPr>
              <a:t>à l’année</a:t>
            </a:r>
          </a:p>
          <a:p>
            <a:endParaRPr lang="fr-FR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fr-FR" sz="2400" i="1" dirty="0">
                <a:solidFill>
                  <a:schemeClr val="tx2"/>
                </a:solidFill>
              </a:rPr>
              <a:t>Cérat de Galien  frais ou par tube de 125 ml  : 2 T par mois </a:t>
            </a:r>
            <a:r>
              <a:rPr lang="fr-FR" sz="2400" i="1" dirty="0">
                <a:solidFill>
                  <a:srgbClr val="FF0000"/>
                </a:solidFill>
              </a:rPr>
              <a:t>à l’année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3927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3C9C3E-D8B4-4B3A-96D9-8379FA27B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2. L’hydratation : démonstration des soins </a:t>
            </a:r>
          </a:p>
        </p:txBody>
      </p:sp>
      <p:pic>
        <p:nvPicPr>
          <p:cNvPr id="5" name="Espace réservé du contenu 4" descr="Une image contenant plante, insecte, fermer&#10;&#10;Description générée automatiquement">
            <a:extLst>
              <a:ext uri="{FF2B5EF4-FFF2-40B4-BE49-F238E27FC236}">
                <a16:creationId xmlns:a16="http://schemas.microsoft.com/office/drawing/2014/main" id="{1B521E44-24E4-4921-A249-B736150D65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9" y="4349718"/>
            <a:ext cx="2857612" cy="1905075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E2D7973-1E9A-4F9F-893A-A8F17D864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961" y="1026158"/>
            <a:ext cx="2857613" cy="1905075"/>
          </a:xfrm>
          <a:prstGeom prst="rect">
            <a:avLst/>
          </a:prstGeom>
        </p:spPr>
      </p:pic>
      <p:pic>
        <p:nvPicPr>
          <p:cNvPr id="9" name="Image 8" descr="Une image contenant personne, intérieur, fermer&#10;&#10;Description générée automatiquement">
            <a:extLst>
              <a:ext uri="{FF2B5EF4-FFF2-40B4-BE49-F238E27FC236}">
                <a16:creationId xmlns:a16="http://schemas.microsoft.com/office/drawing/2014/main" id="{42FDC755-6769-47B3-A27B-AE28D9D98F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50785"/>
            <a:ext cx="3268586" cy="2173610"/>
          </a:xfrm>
          <a:prstGeom prst="rect">
            <a:avLst/>
          </a:prstGeom>
        </p:spPr>
      </p:pic>
      <p:pic>
        <p:nvPicPr>
          <p:cNvPr id="11" name="Image 10" descr="Une image contenant herbe, zèbre, extérieur, mammifère&#10;&#10;Description générée automatiquement">
            <a:extLst>
              <a:ext uri="{FF2B5EF4-FFF2-40B4-BE49-F238E27FC236}">
                <a16:creationId xmlns:a16="http://schemas.microsoft.com/office/drawing/2014/main" id="{88252CE5-9009-4A35-AF2E-A3C4A3F1E8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86408"/>
            <a:ext cx="3081986" cy="2306353"/>
          </a:xfrm>
          <a:prstGeom prst="rect">
            <a:avLst/>
          </a:prstGeom>
        </p:spPr>
      </p:pic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AA9434D6-27A7-46EE-885B-C5B5831340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253" y="2931233"/>
            <a:ext cx="1964569" cy="130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18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F42E1F-66A0-4F17-9249-B607A31A2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2. L’hydratation : et quand ça pique?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1FF220-07A6-422C-8299-0A52A9D4D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Toute crème hydratante (émollient) pique sur une peau inflammatoire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Si ça gratte, ou si c’est rugueux ou si c’est rouge</a:t>
            </a:r>
          </a:p>
          <a:p>
            <a:pPr marL="0" indent="0">
              <a:buNone/>
            </a:pPr>
            <a:r>
              <a:rPr lang="fr-FR" dirty="0"/>
              <a:t>                         Indication du </a:t>
            </a:r>
            <a:r>
              <a:rPr lang="fr-FR" dirty="0">
                <a:solidFill>
                  <a:srgbClr val="FF0000"/>
                </a:solidFill>
              </a:rPr>
              <a:t>DERMOCORTICOIDE</a:t>
            </a:r>
            <a:r>
              <a:rPr lang="fr-FR" dirty="0"/>
              <a:t>  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49AA344D-91CB-4FB1-9DF2-D6C273DC3CBD}"/>
              </a:ext>
            </a:extLst>
          </p:cNvPr>
          <p:cNvSpPr/>
          <p:nvPr/>
        </p:nvSpPr>
        <p:spPr>
          <a:xfrm>
            <a:off x="1763688" y="50851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539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CCE258-0690-419D-8B25-D2FFE9F4F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Le traitement local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B41EBC-A10A-4C84-9553-CE6C52A35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Anomalie de la barrière = toilette et hydratation adaptées</a:t>
            </a:r>
          </a:p>
          <a:p>
            <a:pPr marL="0" indent="0">
              <a:buNone/>
            </a:pPr>
            <a:r>
              <a:rPr lang="fr-FR" dirty="0"/>
              <a:t>Manifestation inflammatoire = traitement anti inflammatoire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err="1"/>
              <a:t>Topicop</a:t>
            </a:r>
            <a:endParaRPr lang="fr-FR" dirty="0"/>
          </a:p>
          <a:p>
            <a:r>
              <a:rPr lang="fr-FR" dirty="0"/>
              <a:t>Bonnes pratiques</a:t>
            </a:r>
          </a:p>
          <a:p>
            <a:r>
              <a:rPr lang="fr-FR" dirty="0"/>
              <a:t>Les erreurs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8432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 Le traitement local : </a:t>
            </a:r>
            <a:r>
              <a:rPr lang="fr-FR" dirty="0" err="1"/>
              <a:t>Topicop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               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/>
          <a:lstStyle/>
          <a:p>
            <a:pPr>
              <a:buNone/>
            </a:pPr>
            <a:r>
              <a:rPr lang="fr-FR" dirty="0"/>
              <a:t>              </a:t>
            </a:r>
          </a:p>
        </p:txBody>
      </p:sp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49694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3. Bonnes pratiques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/>
          </a:bodyPr>
          <a:lstStyle/>
          <a:p>
            <a:r>
              <a:rPr lang="fr-FR" dirty="0"/>
              <a:t>1 ou 2 fois par jour ?</a:t>
            </a:r>
          </a:p>
          <a:p>
            <a:r>
              <a:rPr lang="fr-FR" dirty="0"/>
              <a:t>Le moins possible ou le plus large possible?</a:t>
            </a:r>
          </a:p>
          <a:p>
            <a:r>
              <a:rPr lang="fr-FR" dirty="0"/>
              <a:t>Tant que ça gratte ?</a:t>
            </a:r>
          </a:p>
          <a:p>
            <a:r>
              <a:rPr lang="fr-FR" dirty="0"/>
              <a:t>Le visage aussi ?</a:t>
            </a:r>
          </a:p>
          <a:p>
            <a:r>
              <a:rPr lang="fr-FR" dirty="0"/>
              <a:t>L’été aussi ?</a:t>
            </a:r>
          </a:p>
          <a:p>
            <a:r>
              <a:rPr lang="fr-FR" dirty="0"/>
              <a:t>La femme enceinte aussi ?</a:t>
            </a:r>
          </a:p>
          <a:p>
            <a:r>
              <a:rPr lang="fr-FR" dirty="0"/>
              <a:t>Quelle quantité ?</a:t>
            </a:r>
          </a:p>
          <a:p>
            <a:r>
              <a:rPr lang="fr-FR" dirty="0"/>
              <a:t>Le bébé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2. Bonnes pratiques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/>
          </a:bodyPr>
          <a:lstStyle/>
          <a:p>
            <a:r>
              <a:rPr lang="fr-FR" dirty="0"/>
              <a:t>1 ou 2 fois par jour ?</a:t>
            </a:r>
          </a:p>
          <a:p>
            <a:r>
              <a:rPr lang="fr-FR" dirty="0"/>
              <a:t>Le moins possible ou le plus large possible?</a:t>
            </a:r>
          </a:p>
          <a:p>
            <a:r>
              <a:rPr lang="fr-FR" dirty="0"/>
              <a:t>Tant que ça gratte ?</a:t>
            </a:r>
          </a:p>
          <a:p>
            <a:r>
              <a:rPr lang="fr-FR" dirty="0"/>
              <a:t>Le visage aussi ?</a:t>
            </a:r>
          </a:p>
          <a:p>
            <a:r>
              <a:rPr lang="fr-FR" dirty="0"/>
              <a:t>L’été aussi ?</a:t>
            </a:r>
          </a:p>
          <a:p>
            <a:r>
              <a:rPr lang="fr-FR" dirty="0"/>
              <a:t>La femme enceinte aussi ?</a:t>
            </a:r>
          </a:p>
          <a:p>
            <a:r>
              <a:rPr lang="fr-FR" dirty="0"/>
              <a:t>Quelle quantité ?</a:t>
            </a:r>
          </a:p>
          <a:p>
            <a:r>
              <a:rPr lang="fr-FR" dirty="0"/>
              <a:t>Le bébé 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rmAutofit/>
          </a:bodyPr>
          <a:lstStyle/>
          <a:p>
            <a:r>
              <a:rPr lang="fr-FR" dirty="0"/>
              <a:t>1 fois</a:t>
            </a:r>
          </a:p>
          <a:p>
            <a:r>
              <a:rPr lang="fr-FR" dirty="0"/>
              <a:t>Le plus large possible</a:t>
            </a:r>
          </a:p>
          <a:p>
            <a:endParaRPr lang="fr-FR" dirty="0"/>
          </a:p>
          <a:p>
            <a:r>
              <a:rPr lang="fr-FR" dirty="0"/>
              <a:t>Plaque disparue </a:t>
            </a:r>
          </a:p>
          <a:p>
            <a:r>
              <a:rPr lang="fr-FR" dirty="0"/>
              <a:t>Oui, mais</a:t>
            </a:r>
          </a:p>
          <a:p>
            <a:r>
              <a:rPr lang="fr-FR" dirty="0"/>
              <a:t>Oui, oui, oui +++</a:t>
            </a:r>
          </a:p>
          <a:p>
            <a:r>
              <a:rPr lang="fr-FR" dirty="0"/>
              <a:t>Oui</a:t>
            </a:r>
          </a:p>
          <a:p>
            <a:r>
              <a:rPr lang="fr-FR" dirty="0"/>
              <a:t>UP</a:t>
            </a:r>
          </a:p>
          <a:p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SURTOUT LUI +++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 descr="unité phalanget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6580" y="5269734"/>
            <a:ext cx="1163968" cy="630975"/>
          </a:xfrm>
          <a:prstGeom prst="rect">
            <a:avLst/>
          </a:prstGeom>
        </p:spPr>
      </p:pic>
      <p:pic>
        <p:nvPicPr>
          <p:cNvPr id="6" name="Image 5" descr="main dro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66393" y="5000754"/>
            <a:ext cx="951368" cy="1168936"/>
          </a:xfrm>
          <a:prstGeom prst="rect">
            <a:avLst/>
          </a:prstGeom>
        </p:spPr>
      </p:pic>
      <p:pic>
        <p:nvPicPr>
          <p:cNvPr id="9" name="Image 8" descr="main gauch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5484" y="5034409"/>
            <a:ext cx="922632" cy="1101626"/>
          </a:xfrm>
          <a:prstGeom prst="rect">
            <a:avLst/>
          </a:prstGeom>
        </p:spPr>
      </p:pic>
      <p:sp>
        <p:nvSpPr>
          <p:cNvPr id="3" name="Est égal à 2">
            <a:extLst>
              <a:ext uri="{FF2B5EF4-FFF2-40B4-BE49-F238E27FC236}">
                <a16:creationId xmlns:a16="http://schemas.microsoft.com/office/drawing/2014/main" id="{5A6EF858-32EF-44A3-AA13-D5C35B3DCCCA}"/>
              </a:ext>
            </a:extLst>
          </p:cNvPr>
          <p:cNvSpPr/>
          <p:nvPr/>
        </p:nvSpPr>
        <p:spPr>
          <a:xfrm>
            <a:off x="6618376" y="5271864"/>
            <a:ext cx="648017" cy="66920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Ça démarre souvent à 1 mois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187624" y="3212976"/>
            <a:ext cx="2808312" cy="1368152"/>
          </a:xfrm>
          <a:prstGeom prst="wedgeEllipseCallout">
            <a:avLst>
              <a:gd name="adj1" fmla="val -26983"/>
              <a:gd name="adj2" fmla="val 64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fr-FR" sz="1800" dirty="0"/>
              <a:t>Ca va durer combien de temps ?</a:t>
            </a:r>
          </a:p>
        </p:txBody>
      </p:sp>
      <p:sp>
        <p:nvSpPr>
          <p:cNvPr id="4" name="Bulle ronde 3"/>
          <p:cNvSpPr/>
          <p:nvPr/>
        </p:nvSpPr>
        <p:spPr>
          <a:xfrm>
            <a:off x="2627784" y="1484784"/>
            <a:ext cx="2232248" cy="13681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Qu’est ce que je fais de mal?</a:t>
            </a:r>
          </a:p>
        </p:txBody>
      </p:sp>
      <p:sp>
        <p:nvSpPr>
          <p:cNvPr id="6" name="Bulle ronde 5"/>
          <p:cNvSpPr/>
          <p:nvPr/>
        </p:nvSpPr>
        <p:spPr>
          <a:xfrm>
            <a:off x="1259632" y="4869160"/>
            <a:ext cx="2232248" cy="13681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Pourquoi mon bébé ?</a:t>
            </a:r>
          </a:p>
        </p:txBody>
      </p:sp>
      <p:sp>
        <p:nvSpPr>
          <p:cNvPr id="7" name="Bulle ronde 6"/>
          <p:cNvSpPr/>
          <p:nvPr/>
        </p:nvSpPr>
        <p:spPr>
          <a:xfrm>
            <a:off x="5436096" y="1484784"/>
            <a:ext cx="2232248" cy="13681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La cortisone surtout pas !</a:t>
            </a:r>
          </a:p>
        </p:txBody>
      </p:sp>
      <p:sp>
        <p:nvSpPr>
          <p:cNvPr id="8" name="Bulle ronde 7"/>
          <p:cNvSpPr/>
          <p:nvPr/>
        </p:nvSpPr>
        <p:spPr>
          <a:xfrm>
            <a:off x="6156176" y="3068960"/>
            <a:ext cx="2232248" cy="13681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Tu es trop stressée!</a:t>
            </a:r>
          </a:p>
        </p:txBody>
      </p:sp>
      <p:sp>
        <p:nvSpPr>
          <p:cNvPr id="9" name="Bulle ronde 8"/>
          <p:cNvSpPr/>
          <p:nvPr/>
        </p:nvSpPr>
        <p:spPr>
          <a:xfrm>
            <a:off x="6588224" y="4725144"/>
            <a:ext cx="2232248" cy="13681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Arrête le lait!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3.Le traitement local : les erreurs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fr-FR" dirty="0"/>
              <a:t>Ordonnance limitée dans le temps</a:t>
            </a:r>
          </a:p>
          <a:p>
            <a:r>
              <a:rPr lang="fr-FR" dirty="0"/>
              <a:t>Quantité inadéquate</a:t>
            </a:r>
          </a:p>
          <a:p>
            <a:r>
              <a:rPr lang="fr-FR" dirty="0"/>
              <a:t>La cortisone orale?</a:t>
            </a:r>
          </a:p>
          <a:p>
            <a:r>
              <a:rPr lang="fr-FR" dirty="0"/>
              <a:t>Les anti H 1?</a:t>
            </a:r>
          </a:p>
          <a:p>
            <a:r>
              <a:rPr lang="fr-FR" dirty="0"/>
              <a:t>Les anti septiques alcoolisés</a:t>
            </a:r>
          </a:p>
          <a:p>
            <a:r>
              <a:rPr lang="fr-FR" dirty="0"/>
              <a:t>Le </a:t>
            </a:r>
            <a:r>
              <a:rPr lang="fr-FR" dirty="0" err="1"/>
              <a:t>saforelle</a:t>
            </a:r>
            <a:r>
              <a:rPr lang="fr-FR" dirty="0">
                <a:sym typeface="Symbol"/>
              </a:rPr>
              <a:t></a:t>
            </a:r>
            <a:r>
              <a:rPr lang="fr-FR" dirty="0"/>
              <a:t> …</a:t>
            </a:r>
          </a:p>
          <a:p>
            <a:r>
              <a:rPr lang="fr-FR" dirty="0"/>
              <a:t>Penser que l’émollient va traiter la plaque </a:t>
            </a:r>
          </a:p>
          <a:p>
            <a:r>
              <a:rPr lang="fr-FR" dirty="0"/>
              <a:t>L’émollient seul brule sur la plaque </a:t>
            </a:r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4. Le traitement oral?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          Sur ordonnance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   Fungizone </a:t>
            </a:r>
          </a:p>
          <a:p>
            <a:endParaRPr lang="fr-FR" dirty="0"/>
          </a:p>
          <a:p>
            <a:pPr>
              <a:buNone/>
            </a:pPr>
            <a:r>
              <a:rPr lang="fr-FR" dirty="0"/>
              <a:t>   Surtout si tt antibiotique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              En vente libre 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r-FR" dirty="0"/>
              <a:t>Pro et pré biotiques</a:t>
            </a:r>
          </a:p>
          <a:p>
            <a:endParaRPr lang="fr-FR" dirty="0"/>
          </a:p>
          <a:p>
            <a:pPr>
              <a:buNone/>
            </a:pPr>
            <a:endParaRPr lang="fr-FR" dirty="0"/>
          </a:p>
          <a:p>
            <a:r>
              <a:rPr lang="fr-FR" dirty="0"/>
              <a:t>Compléments alimentaires pour éviter les antibiotiques</a:t>
            </a:r>
          </a:p>
          <a:p>
            <a:pPr>
              <a:buNone/>
            </a:pPr>
            <a:r>
              <a:rPr lang="fr-FR" dirty="0"/>
              <a:t>     Chez le plus grand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5. Les conseils : le lait 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APLV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FR" dirty="0">
                <a:solidFill>
                  <a:srgbClr val="FF0000"/>
                </a:solidFill>
              </a:rPr>
              <a:t>Jamais </a:t>
            </a:r>
            <a:r>
              <a:rPr lang="fr-FR" dirty="0"/>
              <a:t>une DA nue</a:t>
            </a:r>
          </a:p>
          <a:p>
            <a:r>
              <a:rPr lang="fr-FR" dirty="0">
                <a:solidFill>
                  <a:srgbClr val="FF0000"/>
                </a:solidFill>
              </a:rPr>
              <a:t>Toujours </a:t>
            </a:r>
            <a:r>
              <a:rPr lang="fr-FR" dirty="0"/>
              <a:t>des signes digestifs </a:t>
            </a:r>
          </a:p>
          <a:p>
            <a:r>
              <a:rPr lang="fr-FR" dirty="0"/>
              <a:t>Souvent un enfant qui ne suit pas sa courbe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Pédiatre </a:t>
            </a:r>
            <a:r>
              <a:rPr lang="fr-FR" dirty="0" err="1"/>
              <a:t>allergo</a:t>
            </a:r>
            <a:r>
              <a:rPr lang="fr-FR" dirty="0"/>
              <a:t> : tests +</a:t>
            </a:r>
          </a:p>
          <a:p>
            <a:r>
              <a:rPr lang="fr-FR" dirty="0"/>
              <a:t>Lait sans PLV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IPLV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Pas de troubles digestifs</a:t>
            </a:r>
          </a:p>
          <a:p>
            <a:r>
              <a:rPr lang="fr-FR" dirty="0"/>
              <a:t>DA nue</a:t>
            </a:r>
          </a:p>
          <a:p>
            <a:r>
              <a:rPr lang="fr-FR" dirty="0"/>
              <a:t>Enfant qui grossit bien</a:t>
            </a:r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Mais la DA est profuse et    revient dès l’arrêt du DC</a:t>
            </a:r>
          </a:p>
          <a:p>
            <a:pPr marL="0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dirty="0"/>
              <a:t>Changer le lait pour lait PLV Hydrolysées</a:t>
            </a:r>
          </a:p>
        </p:txBody>
      </p:sp>
      <p:sp>
        <p:nvSpPr>
          <p:cNvPr id="7" name="Espace réservé du texte 4"/>
          <p:cNvSpPr txBox="1">
            <a:spLocks/>
          </p:cNvSpPr>
          <p:nvPr/>
        </p:nvSpPr>
        <p:spPr>
          <a:xfrm>
            <a:off x="5102225" y="1535113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</p:txBody>
      </p:sp>
      <p:sp>
        <p:nvSpPr>
          <p:cNvPr id="4" name="Flèche : bas 3">
            <a:extLst>
              <a:ext uri="{FF2B5EF4-FFF2-40B4-BE49-F238E27FC236}">
                <a16:creationId xmlns:a16="http://schemas.microsoft.com/office/drawing/2014/main" id="{925733C3-870E-443C-8BDB-B548E399254B}"/>
              </a:ext>
            </a:extLst>
          </p:cNvPr>
          <p:cNvSpPr/>
          <p:nvPr/>
        </p:nvSpPr>
        <p:spPr>
          <a:xfrm>
            <a:off x="2123728" y="393305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8B3AFF90-C359-43F0-B667-5B7A03938E0F}"/>
              </a:ext>
            </a:extLst>
          </p:cNvPr>
          <p:cNvSpPr/>
          <p:nvPr/>
        </p:nvSpPr>
        <p:spPr>
          <a:xfrm>
            <a:off x="6300192" y="431987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2E26E4FA-C819-495D-AE5D-BF2D790C3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" name="Espace réservé du contenu 9" descr="Une image contenant intérieur, fermer&#10;&#10;Description générée automatiquement">
            <a:extLst>
              <a:ext uri="{FF2B5EF4-FFF2-40B4-BE49-F238E27FC236}">
                <a16:creationId xmlns:a16="http://schemas.microsoft.com/office/drawing/2014/main" id="{0CCD69FD-1ACA-47AD-82BA-5CB9DE339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6" y="1501391"/>
            <a:ext cx="2317552" cy="1545035"/>
          </a:xfrm>
        </p:spPr>
      </p:pic>
      <p:pic>
        <p:nvPicPr>
          <p:cNvPr id="12" name="Image 11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F316C710-2BAC-4B21-86F7-85B0BB6C75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15" y="3909401"/>
            <a:ext cx="1923678" cy="2564904"/>
          </a:xfrm>
          <a:prstGeom prst="rect">
            <a:avLst/>
          </a:prstGeom>
        </p:spPr>
      </p:pic>
      <p:pic>
        <p:nvPicPr>
          <p:cNvPr id="18" name="Image 17" descr="Une image contenant personne, intérieur, mur, bébé&#10;&#10;Description générée automatiquement">
            <a:extLst>
              <a:ext uri="{FF2B5EF4-FFF2-40B4-BE49-F238E27FC236}">
                <a16:creationId xmlns:a16="http://schemas.microsoft.com/office/drawing/2014/main" id="{C77110B9-7E72-421B-A23B-297C79C2BE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909401"/>
            <a:ext cx="3275856" cy="2183904"/>
          </a:xfrm>
          <a:prstGeom prst="rect">
            <a:avLst/>
          </a:prstGeom>
        </p:spPr>
      </p:pic>
      <p:pic>
        <p:nvPicPr>
          <p:cNvPr id="20" name="Image 19" descr="Une image contenant intérieur, légume&#10;&#10;Description générée automatiquement">
            <a:extLst>
              <a:ext uri="{FF2B5EF4-FFF2-40B4-BE49-F238E27FC236}">
                <a16:creationId xmlns:a16="http://schemas.microsoft.com/office/drawing/2014/main" id="{3EBC48E0-8642-4CD6-AD5A-13B192BF74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06035" y="2252184"/>
            <a:ext cx="3789038" cy="2131334"/>
          </a:xfrm>
          <a:prstGeom prst="rect">
            <a:avLst/>
          </a:prstGeom>
        </p:spPr>
      </p:pic>
      <p:pic>
        <p:nvPicPr>
          <p:cNvPr id="22" name="Image 21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1BA9457A-76CB-4D70-9746-3CC922F8A4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34" y="404664"/>
            <a:ext cx="3643275" cy="24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867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E3AA12-5815-413B-9764-E0A61CC1D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5. Les conseils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69138E-D43D-4E95-ADFB-599439EB5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étiquettes</a:t>
            </a:r>
          </a:p>
          <a:p>
            <a:r>
              <a:rPr lang="fr-FR" dirty="0"/>
              <a:t>Les coutures</a:t>
            </a:r>
          </a:p>
          <a:p>
            <a:r>
              <a:rPr lang="fr-FR" dirty="0"/>
              <a:t>La lessive</a:t>
            </a:r>
          </a:p>
          <a:p>
            <a:r>
              <a:rPr lang="fr-FR" dirty="0"/>
              <a:t>Les pollens</a:t>
            </a:r>
          </a:p>
          <a:p>
            <a:r>
              <a:rPr lang="fr-FR" dirty="0"/>
              <a:t>L’alimentation sucrée</a:t>
            </a:r>
          </a:p>
          <a:p>
            <a:r>
              <a:rPr lang="fr-FR" dirty="0"/>
              <a:t>Attention à la pharmacie…</a:t>
            </a:r>
          </a:p>
          <a:p>
            <a:r>
              <a:rPr lang="fr-FR" dirty="0"/>
              <a:t>Le bio et les huiles végétales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00334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 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Une dermatite  atopique qui va mal est le plus souvent un DA NON  traitée</a:t>
            </a:r>
          </a:p>
          <a:p>
            <a:pPr>
              <a:buNone/>
            </a:pPr>
            <a:endParaRPr lang="fr-FR" dirty="0"/>
          </a:p>
          <a:p>
            <a:r>
              <a:rPr lang="fr-FR" dirty="0"/>
              <a:t>La DA n’est pas une allergie alimentaire</a:t>
            </a:r>
          </a:p>
          <a:p>
            <a:endParaRPr lang="fr-FR" dirty="0"/>
          </a:p>
          <a:p>
            <a:r>
              <a:rPr lang="fr-FR" dirty="0"/>
              <a:t>L’attitude éducationnelle est la meilleure réponse à la corticophobie </a:t>
            </a:r>
          </a:p>
          <a:p>
            <a:endParaRPr lang="fr-FR" dirty="0"/>
          </a:p>
        </p:txBody>
      </p:sp>
    </p:spTree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dilution de la parole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copine</a:t>
            </a:r>
          </a:p>
          <a:p>
            <a:r>
              <a:rPr lang="fr-FR" dirty="0"/>
              <a:t>L’incohérence du monde médical </a:t>
            </a:r>
          </a:p>
          <a:p>
            <a:r>
              <a:rPr lang="fr-FR" dirty="0"/>
              <a:t>La pharmacie</a:t>
            </a:r>
          </a:p>
          <a:p>
            <a:r>
              <a:rPr lang="fr-FR" dirty="0"/>
              <a:t>La sage femme</a:t>
            </a:r>
          </a:p>
          <a:p>
            <a:r>
              <a:rPr lang="fr-FR" dirty="0"/>
              <a:t>Les revues</a:t>
            </a:r>
          </a:p>
          <a:p>
            <a:r>
              <a:rPr lang="fr-FR" dirty="0"/>
              <a:t>Les forums </a:t>
            </a:r>
          </a:p>
        </p:txBody>
      </p:sp>
      <p:sp>
        <p:nvSpPr>
          <p:cNvPr id="4" name="Explosion 2 3"/>
          <p:cNvSpPr/>
          <p:nvPr/>
        </p:nvSpPr>
        <p:spPr>
          <a:xfrm>
            <a:off x="5508104" y="3284984"/>
            <a:ext cx="3096344" cy="288032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i="1" dirty="0">
                <a:solidFill>
                  <a:srgbClr val="FFFF00"/>
                </a:solidFill>
              </a:rPr>
              <a:t>Peur</a:t>
            </a:r>
            <a:r>
              <a:rPr lang="fr-FR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Fort impact dans la relation</a:t>
            </a:r>
          </a:p>
        </p:txBody>
      </p:sp>
      <p:pic>
        <p:nvPicPr>
          <p:cNvPr id="9" name="Espace réservé du contenu 8" descr="mama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556792"/>
            <a:ext cx="3379386" cy="4525963"/>
          </a:xfrm>
        </p:spPr>
      </p:pic>
      <p:pic>
        <p:nvPicPr>
          <p:cNvPr id="7" name="Image 6" descr="bébé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833" y="2402199"/>
            <a:ext cx="4213860" cy="3558540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>
          <a:xfrm>
            <a:off x="4427984" y="378245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5">
            <a:extLst>
              <a:ext uri="{FF2B5EF4-FFF2-40B4-BE49-F238E27FC236}">
                <a16:creationId xmlns:a16="http://schemas.microsoft.com/office/drawing/2014/main" id="{BDFAC3B4-EE65-4A97-B94F-A9B5D3D01DEE}"/>
              </a:ext>
            </a:extLst>
          </p:cNvPr>
          <p:cNvSpPr/>
          <p:nvPr/>
        </p:nvSpPr>
        <p:spPr>
          <a:xfrm rot="10800000">
            <a:off x="4295489" y="279667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 = maladie épigénétique </a:t>
            </a:r>
          </a:p>
        </p:txBody>
      </p:sp>
      <p:pic>
        <p:nvPicPr>
          <p:cNvPr id="11" name="Espace réservé du contenu 10" descr="peau chevelu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43304"/>
            <a:ext cx="4038600" cy="2639755"/>
          </a:xfr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A30208D-2B53-45C5-9218-2FE337E141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2600801"/>
            <a:ext cx="3048000" cy="252476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 = maladie complexe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C262E198-3601-4064-A11B-8A82990E7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72816"/>
            <a:ext cx="5328592" cy="441043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Espace réservé du contenu 5" descr="incend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3861048"/>
            <a:ext cx="2444530" cy="2460508"/>
          </a:xfrm>
        </p:spPr>
      </p:pic>
      <p:sp>
        <p:nvSpPr>
          <p:cNvPr id="5" name="Ellipse 4"/>
          <p:cNvSpPr/>
          <p:nvPr/>
        </p:nvSpPr>
        <p:spPr>
          <a:xfrm>
            <a:off x="611560" y="4365104"/>
            <a:ext cx="2160240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Tout ce qui va aggraver la peau trouée</a:t>
            </a:r>
          </a:p>
        </p:txBody>
      </p:sp>
      <p:sp>
        <p:nvSpPr>
          <p:cNvPr id="7" name="Ellipse 6"/>
          <p:cNvSpPr/>
          <p:nvPr/>
        </p:nvSpPr>
        <p:spPr>
          <a:xfrm>
            <a:off x="683568" y="1988840"/>
            <a:ext cx="2160240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Tout ce qui va charger l’air</a:t>
            </a:r>
          </a:p>
        </p:txBody>
      </p:sp>
      <p:sp>
        <p:nvSpPr>
          <p:cNvPr id="8" name="Ellipse 7"/>
          <p:cNvSpPr/>
          <p:nvPr/>
        </p:nvSpPr>
        <p:spPr>
          <a:xfrm>
            <a:off x="3419872" y="1196752"/>
            <a:ext cx="2160240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Tout ce qui va déséquilibrer le microbiote de la peau</a:t>
            </a:r>
          </a:p>
        </p:txBody>
      </p:sp>
      <p:sp>
        <p:nvSpPr>
          <p:cNvPr id="9" name="Ellipse 8"/>
          <p:cNvSpPr/>
          <p:nvPr/>
        </p:nvSpPr>
        <p:spPr>
          <a:xfrm>
            <a:off x="6300192" y="2060848"/>
            <a:ext cx="2160240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Tout ce qui va déséquilibrer le microbiote de l’intestin</a:t>
            </a:r>
          </a:p>
        </p:txBody>
      </p:sp>
      <p:sp>
        <p:nvSpPr>
          <p:cNvPr id="10" name="Ellipse 9"/>
          <p:cNvSpPr/>
          <p:nvPr/>
        </p:nvSpPr>
        <p:spPr>
          <a:xfrm>
            <a:off x="6444208" y="4293096"/>
            <a:ext cx="2160240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Emotionnel</a:t>
            </a:r>
          </a:p>
        </p:txBody>
      </p:sp>
      <p:sp>
        <p:nvSpPr>
          <p:cNvPr id="17" name="Flèche droite 16"/>
          <p:cNvSpPr/>
          <p:nvPr/>
        </p:nvSpPr>
        <p:spPr>
          <a:xfrm>
            <a:off x="2771800" y="49411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 rot="2266162">
            <a:off x="2610251" y="32171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 rot="5400000">
            <a:off x="3965072" y="29558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 rot="8415834">
            <a:off x="5549998" y="325370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gauche 20"/>
          <p:cNvSpPr/>
          <p:nvPr/>
        </p:nvSpPr>
        <p:spPr>
          <a:xfrm>
            <a:off x="5508104" y="494116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Conséquences de l’absence de traitement?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             Marche atopique </a:t>
            </a:r>
          </a:p>
        </p:txBody>
      </p:sp>
      <p:pic>
        <p:nvPicPr>
          <p:cNvPr id="7" name="Espace réservé du contenu 6" descr="graphique-marche-atopiqu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62794" y="3045619"/>
            <a:ext cx="3429000" cy="2209800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          Impact psychologique</a:t>
            </a:r>
          </a:p>
        </p:txBody>
      </p:sp>
      <p:pic>
        <p:nvPicPr>
          <p:cNvPr id="14" name="Espace réservé du contenu 13">
            <a:extLst>
              <a:ext uri="{FF2B5EF4-FFF2-40B4-BE49-F238E27FC236}">
                <a16:creationId xmlns:a16="http://schemas.microsoft.com/office/drawing/2014/main" id="{D6BA032D-C40C-474D-BD14-AE75A317241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82144"/>
            <a:ext cx="4041775" cy="2936750"/>
          </a:xfr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69985C4B-A2B3-45F2-AEB9-84342BDFADCB}"/>
              </a:ext>
            </a:extLst>
          </p:cNvPr>
          <p:cNvSpPr/>
          <p:nvPr/>
        </p:nvSpPr>
        <p:spPr>
          <a:xfrm>
            <a:off x="2411760" y="5618894"/>
            <a:ext cx="3744416" cy="9644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80% des enfants non traités ou insuffisamment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870</Words>
  <Application>Microsoft Office PowerPoint</Application>
  <PresentationFormat>Affichage à l'écran (4:3)</PresentationFormat>
  <Paragraphs>210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Courier New</vt:lpstr>
      <vt:lpstr>Thème Office</vt:lpstr>
      <vt:lpstr>La dermatite atopique  </vt:lpstr>
      <vt:lpstr>Pourquoi ? </vt:lpstr>
      <vt:lpstr>Ça démarre souvent à 1 mois</vt:lpstr>
      <vt:lpstr>La dilution de la parole </vt:lpstr>
      <vt:lpstr>Fort impact dans la relation</vt:lpstr>
      <vt:lpstr>DA = maladie épigénétique </vt:lpstr>
      <vt:lpstr>DA = maladie complexe</vt:lpstr>
      <vt:lpstr>Présentation PowerPoint</vt:lpstr>
      <vt:lpstr>Conséquences de l’absence de traitement?</vt:lpstr>
      <vt:lpstr>Savoir reconnaitre la crise</vt:lpstr>
      <vt:lpstr>Ecrire, savoir expliquer l’ordonnance</vt:lpstr>
      <vt:lpstr>1. La toilette : </vt:lpstr>
      <vt:lpstr>1. La toilette : avec quoi ?</vt:lpstr>
      <vt:lpstr>1. La toilette : combien de temps?</vt:lpstr>
      <vt:lpstr>1.La toilette : à quel rythme?</vt:lpstr>
      <vt:lpstr>2. L’hydratation</vt:lpstr>
      <vt:lpstr>2. L’hydratation : pourquoi?</vt:lpstr>
      <vt:lpstr>2. L’hydratation : quand?</vt:lpstr>
      <vt:lpstr>2. L’hydratation : où?</vt:lpstr>
      <vt:lpstr>2. L’hydratation : lequel?</vt:lpstr>
      <vt:lpstr>2. L’hydratation : combien de temps?</vt:lpstr>
      <vt:lpstr>2. L’hydratation : sécurité sociale</vt:lpstr>
      <vt:lpstr>2. L’hydratation : démonstration des soins </vt:lpstr>
      <vt:lpstr>2. L’hydratation : et quand ça pique?</vt:lpstr>
      <vt:lpstr>3. Le traitement local</vt:lpstr>
      <vt:lpstr>3. Le traitement local : Topicop</vt:lpstr>
      <vt:lpstr>Présentation PowerPoint</vt:lpstr>
      <vt:lpstr>3. Bonnes pratiques</vt:lpstr>
      <vt:lpstr>2. Bonnes pratiques</vt:lpstr>
      <vt:lpstr>3.Le traitement local : les erreurs</vt:lpstr>
      <vt:lpstr>4. Le traitement oral?</vt:lpstr>
      <vt:lpstr>5. Les conseils : le lait </vt:lpstr>
      <vt:lpstr>Présentation PowerPoint</vt:lpstr>
      <vt:lpstr>5. Les conseils</vt:lpstr>
      <vt:lpstr>Conclusions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</dc:creator>
  <cp:lastModifiedBy>MAGALI BOUTTAZ</cp:lastModifiedBy>
  <cp:revision>50</cp:revision>
  <dcterms:created xsi:type="dcterms:W3CDTF">2017-08-07T16:31:15Z</dcterms:created>
  <dcterms:modified xsi:type="dcterms:W3CDTF">2021-09-28T09:59:16Z</dcterms:modified>
</cp:coreProperties>
</file>