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0"/>
  </p:notesMasterIdLst>
  <p:sldIdLst>
    <p:sldId id="256" r:id="rId2"/>
    <p:sldId id="366" r:id="rId3"/>
    <p:sldId id="429" r:id="rId4"/>
    <p:sldId id="402" r:id="rId5"/>
    <p:sldId id="398" r:id="rId6"/>
    <p:sldId id="403" r:id="rId7"/>
    <p:sldId id="405" r:id="rId8"/>
    <p:sldId id="406" r:id="rId9"/>
    <p:sldId id="393" r:id="rId10"/>
    <p:sldId id="407" r:id="rId11"/>
    <p:sldId id="368" r:id="rId12"/>
    <p:sldId id="369" r:id="rId13"/>
    <p:sldId id="375" r:id="rId14"/>
    <p:sldId id="260" r:id="rId15"/>
    <p:sldId id="259" r:id="rId16"/>
    <p:sldId id="376" r:id="rId17"/>
    <p:sldId id="408" r:id="rId18"/>
    <p:sldId id="418" r:id="rId19"/>
    <p:sldId id="419" r:id="rId20"/>
    <p:sldId id="413" r:id="rId21"/>
    <p:sldId id="276" r:id="rId22"/>
    <p:sldId id="409" r:id="rId23"/>
    <p:sldId id="410" r:id="rId24"/>
    <p:sldId id="309" r:id="rId25"/>
    <p:sldId id="430" r:id="rId26"/>
    <p:sldId id="272" r:id="rId27"/>
    <p:sldId id="311" r:id="rId28"/>
    <p:sldId id="420" r:id="rId29"/>
    <p:sldId id="421" r:id="rId30"/>
    <p:sldId id="330" r:id="rId31"/>
    <p:sldId id="335" r:id="rId32"/>
    <p:sldId id="336" r:id="rId33"/>
    <p:sldId id="351" r:id="rId34"/>
    <p:sldId id="356" r:id="rId35"/>
    <p:sldId id="357" r:id="rId36"/>
    <p:sldId id="273" r:id="rId37"/>
    <p:sldId id="312" r:id="rId38"/>
    <p:sldId id="422" r:id="rId39"/>
    <p:sldId id="390" r:id="rId40"/>
    <p:sldId id="423" r:id="rId41"/>
    <p:sldId id="424" r:id="rId42"/>
    <p:sldId id="425" r:id="rId43"/>
    <p:sldId id="275" r:id="rId44"/>
    <p:sldId id="426" r:id="rId45"/>
    <p:sldId id="431" r:id="rId46"/>
    <p:sldId id="427" r:id="rId47"/>
    <p:sldId id="314" r:id="rId48"/>
    <p:sldId id="315" r:id="rId49"/>
    <p:sldId id="389" r:id="rId50"/>
    <p:sldId id="428" r:id="rId51"/>
    <p:sldId id="387" r:id="rId52"/>
    <p:sldId id="370" r:id="rId53"/>
    <p:sldId id="371" r:id="rId54"/>
    <p:sldId id="372" r:id="rId55"/>
    <p:sldId id="373" r:id="rId56"/>
    <p:sldId id="374" r:id="rId57"/>
    <p:sldId id="432" r:id="rId58"/>
    <p:sldId id="433" r:id="rId5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9D7D4F43-B68D-4CF9-98F1-D0E94A04E113}">
          <p14:sldIdLst>
            <p14:sldId id="256"/>
            <p14:sldId id="366"/>
            <p14:sldId id="429"/>
            <p14:sldId id="402"/>
            <p14:sldId id="398"/>
            <p14:sldId id="403"/>
            <p14:sldId id="405"/>
            <p14:sldId id="406"/>
            <p14:sldId id="393"/>
            <p14:sldId id="407"/>
            <p14:sldId id="368"/>
            <p14:sldId id="369"/>
            <p14:sldId id="375"/>
            <p14:sldId id="260"/>
            <p14:sldId id="259"/>
            <p14:sldId id="376"/>
            <p14:sldId id="408"/>
            <p14:sldId id="418"/>
            <p14:sldId id="419"/>
            <p14:sldId id="413"/>
            <p14:sldId id="276"/>
            <p14:sldId id="409"/>
            <p14:sldId id="410"/>
            <p14:sldId id="309"/>
            <p14:sldId id="430"/>
            <p14:sldId id="272"/>
            <p14:sldId id="311"/>
            <p14:sldId id="420"/>
            <p14:sldId id="421"/>
            <p14:sldId id="330"/>
            <p14:sldId id="335"/>
            <p14:sldId id="336"/>
            <p14:sldId id="351"/>
            <p14:sldId id="356"/>
            <p14:sldId id="357"/>
            <p14:sldId id="273"/>
            <p14:sldId id="312"/>
            <p14:sldId id="422"/>
            <p14:sldId id="390"/>
            <p14:sldId id="423"/>
            <p14:sldId id="424"/>
            <p14:sldId id="425"/>
            <p14:sldId id="275"/>
            <p14:sldId id="426"/>
            <p14:sldId id="431"/>
            <p14:sldId id="427"/>
            <p14:sldId id="314"/>
            <p14:sldId id="315"/>
            <p14:sldId id="389"/>
            <p14:sldId id="428"/>
            <p14:sldId id="387"/>
            <p14:sldId id="370"/>
            <p14:sldId id="371"/>
            <p14:sldId id="372"/>
            <p14:sldId id="373"/>
            <p14:sldId id="374"/>
            <p14:sldId id="432"/>
            <p14:sldId id="4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91" autoAdjust="0"/>
    <p:restoredTop sz="94660"/>
  </p:normalViewPr>
  <p:slideViewPr>
    <p:cSldViewPr>
      <p:cViewPr varScale="1">
        <p:scale>
          <a:sx n="75" d="100"/>
          <a:sy n="75" d="100"/>
        </p:scale>
        <p:origin x="14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4" d="100"/>
        <a:sy n="44" d="100"/>
      </p:scale>
      <p:origin x="0" y="-28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EEA9F-B6AB-48B1-9353-DE510DB150D2}" type="datetimeFigureOut">
              <a:rPr lang="fr-FR" smtClean="0"/>
              <a:pPr/>
              <a:t>01/03/2021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8807D-BFAF-4F4F-888D-327DF2A22C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6069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D7206E-0B41-4A22-B574-8D2E39B3B7C9}" type="slidenum">
              <a:rPr lang="fr-FR" altLang="fr-FR" smtClean="0">
                <a:latin typeface="Arial" charset="0"/>
              </a:rPr>
              <a:pPr/>
              <a:t>15</a:t>
            </a:fld>
            <a:endParaRPr lang="fr-FR" altLang="fr-FR">
              <a:latin typeface="Arial" charset="0"/>
            </a:endParaRPr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2EADD1F-728E-46C3-86C6-EFE38C46C013}" type="slidenum">
              <a:rPr lang="fr-FR" altLang="fr-FR" sz="1200">
                <a:latin typeface="Arial" charset="0"/>
              </a:rPr>
              <a:pPr algn="r"/>
              <a:t>15</a:t>
            </a:fld>
            <a:endParaRPr lang="fr-FR" altLang="fr-FR" sz="1200">
              <a:latin typeface="Arial" charset="0"/>
            </a:endParaRPr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70412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ctangle à coins arrondi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ctangle à coins arrondi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6BD9860-A55C-4820-9CE1-C9216430302F}" type="datetimeFigureOut">
              <a:rPr lang="fr-FR" smtClean="0"/>
              <a:pPr/>
              <a:t>01/03/2021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9B1D4FF-D4D4-4C95-873E-70857B04ECC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9860-A55C-4820-9CE1-C9216430302F}" type="datetimeFigureOut">
              <a:rPr lang="fr-FR" smtClean="0"/>
              <a:pPr/>
              <a:t>01/03/2021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D4FF-D4D4-4C95-873E-70857B04ECC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9860-A55C-4820-9CE1-C9216430302F}" type="datetimeFigureOut">
              <a:rPr lang="fr-FR" smtClean="0"/>
              <a:pPr/>
              <a:t>01/03/2021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D4FF-D4D4-4C95-873E-70857B04ECC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9860-A55C-4820-9CE1-C9216430302F}" type="datetimeFigureOut">
              <a:rPr lang="fr-FR" smtClean="0"/>
              <a:pPr/>
              <a:t>01/03/2021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D4FF-D4D4-4C95-873E-70857B04ECC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9860-A55C-4820-9CE1-C9216430302F}" type="datetimeFigureOut">
              <a:rPr lang="fr-FR" smtClean="0"/>
              <a:pPr/>
              <a:t>01/03/2021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D4FF-D4D4-4C95-873E-70857B04ECC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9860-A55C-4820-9CE1-C9216430302F}" type="datetimeFigureOut">
              <a:rPr lang="fr-FR" smtClean="0"/>
              <a:pPr/>
              <a:t>01/03/2021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D4FF-D4D4-4C95-873E-70857B04ECC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26" name="Espace réservé de la dat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6BD9860-A55C-4820-9CE1-C9216430302F}" type="datetimeFigureOut">
              <a:rPr lang="fr-FR" smtClean="0"/>
              <a:pPr/>
              <a:t>01/03/2021</a:t>
            </a:fld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9B1D4FF-D4D4-4C95-873E-70857B04ECC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6BD9860-A55C-4820-9CE1-C9216430302F}" type="datetimeFigureOut">
              <a:rPr lang="fr-FR" smtClean="0"/>
              <a:pPr/>
              <a:t>01/03/2021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9B1D4FF-D4D4-4C95-873E-70857B04ECC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9860-A55C-4820-9CE1-C9216430302F}" type="datetimeFigureOut">
              <a:rPr lang="fr-FR" smtClean="0"/>
              <a:pPr/>
              <a:t>01/03/2021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D4FF-D4D4-4C95-873E-70857B04ECC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9860-A55C-4820-9CE1-C9216430302F}" type="datetimeFigureOut">
              <a:rPr lang="fr-FR" smtClean="0"/>
              <a:pPr/>
              <a:t>01/03/2021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D4FF-D4D4-4C95-873E-70857B04ECC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9860-A55C-4820-9CE1-C9216430302F}" type="datetimeFigureOut">
              <a:rPr lang="fr-FR" smtClean="0"/>
              <a:pPr/>
              <a:t>01/03/2021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D4FF-D4D4-4C95-873E-70857B04ECC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ctangle à coins arrondi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ctangle à coins arrondi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6BD9860-A55C-4820-9CE1-C9216430302F}" type="datetimeFigureOut">
              <a:rPr lang="fr-FR" smtClean="0"/>
              <a:pPr/>
              <a:t>01/03/2021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9B1D4FF-D4D4-4C95-873E-70857B04ECC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Dermatite atopique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Faculté de Pharmacie                                Février 2021</a:t>
            </a:r>
          </a:p>
          <a:p>
            <a:r>
              <a:rPr lang="fr-FR" dirty="0" err="1"/>
              <a:t>Cecile</a:t>
            </a:r>
            <a:r>
              <a:rPr lang="fr-FR" dirty="0"/>
              <a:t> </a:t>
            </a:r>
            <a:r>
              <a:rPr lang="fr-FR" dirty="0" err="1"/>
              <a:t>Tribouillard</a:t>
            </a:r>
            <a:endParaRPr lang="fr-FR" dirty="0"/>
          </a:p>
          <a:p>
            <a:r>
              <a:rPr lang="fr-FR" dirty="0"/>
              <a:t>Magali </a:t>
            </a:r>
            <a:r>
              <a:rPr lang="fr-FR" dirty="0" err="1"/>
              <a:t>Bourrel</a:t>
            </a:r>
            <a:r>
              <a:rPr lang="fr-FR" dirty="0"/>
              <a:t> </a:t>
            </a:r>
            <a:r>
              <a:rPr lang="fr-FR" dirty="0" err="1"/>
              <a:t>Bouttaz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Conséquences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Il y a UNE cause et DES facteurs déclenchant</a:t>
            </a:r>
          </a:p>
          <a:p>
            <a:pPr>
              <a:buNone/>
            </a:pPr>
            <a:endParaRPr lang="fr-FR" dirty="0"/>
          </a:p>
          <a:p>
            <a:r>
              <a:rPr lang="fr-FR" dirty="0"/>
              <a:t>Le bilan allergique ne sert à rien</a:t>
            </a:r>
          </a:p>
          <a:p>
            <a:pPr>
              <a:buNone/>
            </a:pPr>
            <a:r>
              <a:rPr lang="fr-FR" dirty="0"/>
              <a:t>	</a:t>
            </a:r>
          </a:p>
          <a:p>
            <a:r>
              <a:rPr lang="fr-FR" dirty="0"/>
              <a:t>Traiter la DA aura un impact sur la marche de l’atopie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611560" y="5661248"/>
            <a:ext cx="806489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/>
              <a:t>Comment s’y prendre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   Quelle est LA cause?</a:t>
            </a:r>
          </a:p>
        </p:txBody>
      </p:sp>
      <p:pic>
        <p:nvPicPr>
          <p:cNvPr id="8" name="Espace réservé du contenu 7" descr="verre plein 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2924944"/>
            <a:ext cx="3384376" cy="2376264"/>
          </a:xfrm>
          <a:prstGeom prst="rect">
            <a:avLst/>
          </a:prstGeom>
        </p:spPr>
      </p:pic>
      <p:pic>
        <p:nvPicPr>
          <p:cNvPr id="9" name="Image 8" descr="verres pleins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92080" y="2996952"/>
            <a:ext cx="2808312" cy="230425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 Rappel : La peau manque de gras </a:t>
            </a:r>
          </a:p>
        </p:txBody>
      </p:sp>
      <p:pic>
        <p:nvPicPr>
          <p:cNvPr id="6" name="Espace réservé du contenu 5" descr="20170611_120655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492896"/>
            <a:ext cx="3038302" cy="17997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32040" y="285293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300192" y="285293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7596336" y="285293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en angle 11"/>
          <p:cNvCxnSpPr/>
          <p:nvPr/>
        </p:nvCxnSpPr>
        <p:spPr>
          <a:xfrm rot="16200000" flipH="1">
            <a:off x="5292080" y="3645024"/>
            <a:ext cx="2520280" cy="1224136"/>
          </a:xfrm>
          <a:prstGeom prst="bentConnector3">
            <a:avLst>
              <a:gd name="adj1" fmla="val 34844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en angle 17"/>
          <p:cNvCxnSpPr/>
          <p:nvPr/>
        </p:nvCxnSpPr>
        <p:spPr>
          <a:xfrm rot="5400000" flipH="1" flipV="1">
            <a:off x="3419872" y="3284984"/>
            <a:ext cx="2448272" cy="288032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580112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7308304" y="393305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Rappel : la peau atopique est trouée </a:t>
            </a:r>
          </a:p>
        </p:txBody>
      </p:sp>
      <p:pic>
        <p:nvPicPr>
          <p:cNvPr id="4" name="Espace réservé du contenu 3" descr="pepier film alimentaire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379759" y="1940721"/>
            <a:ext cx="2090651" cy="3483033"/>
          </a:xfrm>
          <a:prstGeom prst="rect">
            <a:avLst/>
          </a:prstGeom>
        </p:spPr>
      </p:pic>
      <p:pic>
        <p:nvPicPr>
          <p:cNvPr id="5" name="Image 4" descr="eponge.jpg"/>
          <p:cNvPicPr/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564355" y="2292629"/>
            <a:ext cx="2199317" cy="259985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   Rappel : Le jeu des 4 différences</a:t>
            </a:r>
          </a:p>
        </p:txBody>
      </p:sp>
      <p:pic>
        <p:nvPicPr>
          <p:cNvPr id="5" name="Espace réservé du contenu 4" descr="peau normal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003621"/>
            <a:ext cx="4824536" cy="3153467"/>
          </a:xfrm>
        </p:spPr>
      </p:pic>
      <p:pic>
        <p:nvPicPr>
          <p:cNvPr id="6" name="Espace réservé du contenu 5" descr="peau atopiqu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74975" y="1988841"/>
            <a:ext cx="3907632" cy="3168351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97475" y="765175"/>
            <a:ext cx="3946525" cy="5937250"/>
          </a:xfrm>
          <a:noFill/>
        </p:spPr>
      </p:pic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4" cstate="print"/>
          <a:srcRect l="22339" t="15320" r="21294" b="30641"/>
          <a:stretch>
            <a:fillRect/>
          </a:stretch>
        </p:blipFill>
        <p:spPr bwMode="auto">
          <a:xfrm>
            <a:off x="68263" y="1539875"/>
            <a:ext cx="4935537" cy="35448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Rappel : la peau est connectée</a:t>
            </a:r>
          </a:p>
        </p:txBody>
      </p:sp>
      <p:pic>
        <p:nvPicPr>
          <p:cNvPr id="5" name="Espace réservé du contenu 4" descr="clef US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04970" y="3649663"/>
            <a:ext cx="734060" cy="1524000"/>
          </a:xfrm>
        </p:spPr>
      </p:pic>
      <p:pic>
        <p:nvPicPr>
          <p:cNvPr id="6" name="Image 5" descr="peau connecté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56717" y="2110739"/>
            <a:ext cx="5507571" cy="462529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Rappel : la peau est connectée</a:t>
            </a:r>
          </a:p>
        </p:txBody>
      </p:sp>
      <p:pic>
        <p:nvPicPr>
          <p:cNvPr id="5" name="Espace réservé du contenu 4" descr="clef US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04970" y="3649663"/>
            <a:ext cx="734060" cy="1524000"/>
          </a:xfrm>
        </p:spPr>
      </p:pic>
      <p:pic>
        <p:nvPicPr>
          <p:cNvPr id="6" name="Image 5" descr="peau connecté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8195" y="2099017"/>
            <a:ext cx="5507571" cy="4625291"/>
          </a:xfrm>
          <a:prstGeom prst="rect">
            <a:avLst/>
          </a:prstGeom>
        </p:spPr>
      </p:pic>
      <p:sp>
        <p:nvSpPr>
          <p:cNvPr id="7" name="Rectangle à coins arrondis 6"/>
          <p:cNvSpPr/>
          <p:nvPr/>
        </p:nvSpPr>
        <p:spPr>
          <a:xfrm>
            <a:off x="323528" y="3284984"/>
            <a:ext cx="1440160" cy="208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Entrée à travers la peau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7020272" y="3645024"/>
            <a:ext cx="1800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sueur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4139952" y="5746810"/>
            <a:ext cx="288032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Connexion aux stress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BEE03B24-B22D-4DE8-9558-49B826C0C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Dermatite </a:t>
            </a:r>
            <a:r>
              <a:rPr lang="fr-FR" dirty="0" err="1"/>
              <a:t>atopique</a:t>
            </a:r>
            <a:r>
              <a:rPr lang="fr-FR" dirty="0"/>
              <a:t> : le plan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58EA6516-6EC2-492B-B505-A0D2F16DD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1 / </a:t>
            </a:r>
            <a:r>
              <a:rPr lang="fr-FR" dirty="0">
                <a:solidFill>
                  <a:srgbClr val="00B050"/>
                </a:solidFill>
              </a:rPr>
              <a:t>Rappel sur la DA</a:t>
            </a:r>
          </a:p>
          <a:p>
            <a:endParaRPr lang="fr-FR" dirty="0"/>
          </a:p>
          <a:p>
            <a:r>
              <a:rPr lang="fr-FR" dirty="0"/>
              <a:t>2/</a:t>
            </a:r>
            <a:r>
              <a:rPr lang="fr-FR" b="1" dirty="0"/>
              <a:t> Agir  </a:t>
            </a:r>
            <a:r>
              <a:rPr lang="fr-FR" dirty="0"/>
              <a:t>les facteurs déclenchants et la crise</a:t>
            </a:r>
          </a:p>
          <a:p>
            <a:endParaRPr lang="fr-FR" dirty="0"/>
          </a:p>
          <a:p>
            <a:r>
              <a:rPr lang="fr-FR" dirty="0"/>
              <a:t>3 / </a:t>
            </a:r>
            <a:r>
              <a:rPr lang="fr-FR" b="1" dirty="0"/>
              <a:t>Expliquer</a:t>
            </a:r>
            <a:r>
              <a:rPr lang="fr-FR" dirty="0"/>
              <a:t> : répondre aux questions</a:t>
            </a:r>
          </a:p>
        </p:txBody>
      </p:sp>
    </p:spTree>
    <p:extLst>
      <p:ext uri="{BB962C8B-B14F-4D97-AF65-F5344CB8AC3E}">
        <p14:creationId xmlns:p14="http://schemas.microsoft.com/office/powerpoint/2010/main" val="3335162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7F74E3-182C-4B4B-AABB-CF3524C48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Agir : le plan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7923C6-7CA4-45BF-A8E2-F0A12F90A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1/ Ne pas aggraver : identifier les ennemis.</a:t>
            </a:r>
          </a:p>
          <a:p>
            <a:endParaRPr lang="fr-FR" dirty="0"/>
          </a:p>
          <a:p>
            <a:r>
              <a:rPr lang="fr-FR" dirty="0"/>
              <a:t>2/ Comprendre les émollients.</a:t>
            </a:r>
          </a:p>
          <a:p>
            <a:endParaRPr lang="fr-FR" dirty="0"/>
          </a:p>
          <a:p>
            <a:r>
              <a:rPr lang="fr-FR" dirty="0"/>
              <a:t>3/ Savoir reconnaitre et traiter l’inflammation.</a:t>
            </a:r>
          </a:p>
        </p:txBody>
      </p:sp>
    </p:spTree>
    <p:extLst>
      <p:ext uri="{BB962C8B-B14F-4D97-AF65-F5344CB8AC3E}">
        <p14:creationId xmlns:p14="http://schemas.microsoft.com/office/powerpoint/2010/main" val="870504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Dermatite atopique  : le plan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1/ </a:t>
            </a:r>
            <a:r>
              <a:rPr lang="fr-FR" b="1" dirty="0"/>
              <a:t>rappel</a:t>
            </a:r>
            <a:r>
              <a:rPr lang="fr-FR" dirty="0"/>
              <a:t> sur la D.A. </a:t>
            </a:r>
          </a:p>
          <a:p>
            <a:pPr>
              <a:buNone/>
            </a:pPr>
            <a:endParaRPr lang="fr-FR" dirty="0"/>
          </a:p>
          <a:p>
            <a:r>
              <a:rPr lang="fr-FR" dirty="0"/>
              <a:t>2/ </a:t>
            </a:r>
            <a:r>
              <a:rPr lang="fr-FR" b="1" dirty="0"/>
              <a:t>agir</a:t>
            </a:r>
            <a:r>
              <a:rPr lang="fr-FR" dirty="0"/>
              <a:t> : les facteurs déclenchant et la crise</a:t>
            </a:r>
          </a:p>
          <a:p>
            <a:pPr>
              <a:buNone/>
            </a:pPr>
            <a:endParaRPr lang="fr-FR" dirty="0"/>
          </a:p>
          <a:p>
            <a:r>
              <a:rPr lang="fr-FR" dirty="0"/>
              <a:t>3/ </a:t>
            </a:r>
            <a:r>
              <a:rPr lang="fr-FR" b="1" dirty="0"/>
              <a:t>expliquer</a:t>
            </a:r>
            <a:r>
              <a:rPr lang="fr-FR" dirty="0"/>
              <a:t> : répondre aux questions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2 ennemis dans la salle de bain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fr-FR" dirty="0"/>
              <a:t>TOUS LES SAVONS</a:t>
            </a:r>
          </a:p>
        </p:txBody>
      </p:sp>
      <p:pic>
        <p:nvPicPr>
          <p:cNvPr id="7" name="Espace réservé du contenu 6" descr="eau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43274" y="3573016"/>
            <a:ext cx="3679097" cy="2448272"/>
          </a:xfrm>
        </p:spPr>
      </p:pic>
      <p:pic>
        <p:nvPicPr>
          <p:cNvPr id="8" name="Espace réservé du contenu 7" descr="savon doux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20072" y="3001888"/>
            <a:ext cx="3168351" cy="3168351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      Agir : la bonne hygiène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fr-FR" sz="2800" dirty="0">
                <a:solidFill>
                  <a:srgbClr val="FF0000"/>
                </a:solidFill>
              </a:rPr>
              <a:t>Douche courte </a:t>
            </a:r>
            <a:r>
              <a:rPr lang="fr-FR" sz="2800" dirty="0">
                <a:solidFill>
                  <a:srgbClr val="FF0000"/>
                </a:solidFill>
                <a:sym typeface="Symbol"/>
              </a:rPr>
              <a:t>5 mn</a:t>
            </a:r>
          </a:p>
          <a:p>
            <a:endParaRPr lang="fr-FR" sz="2800" dirty="0"/>
          </a:p>
          <a:p>
            <a:r>
              <a:rPr lang="fr-FR" sz="2800" dirty="0"/>
              <a:t>Eau pas trop chaude</a:t>
            </a:r>
          </a:p>
          <a:p>
            <a:endParaRPr lang="fr-FR" sz="2800" dirty="0"/>
          </a:p>
          <a:p>
            <a:r>
              <a:rPr lang="fr-FR" sz="2800" dirty="0"/>
              <a:t>Produit sans savon </a:t>
            </a:r>
          </a:p>
          <a:p>
            <a:pPr>
              <a:buNone/>
            </a:pPr>
            <a:endParaRPr lang="fr-FR" sz="2800" dirty="0"/>
          </a:p>
          <a:p>
            <a:r>
              <a:rPr lang="fr-FR" sz="2800" dirty="0"/>
              <a:t>Une fois par jour voire moins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25000" lnSpcReduction="20000"/>
          </a:bodyPr>
          <a:lstStyle/>
          <a:p>
            <a:endParaRPr lang="fr-FR" sz="11200" dirty="0"/>
          </a:p>
          <a:p>
            <a:endParaRPr lang="fr-FR" sz="11200" dirty="0"/>
          </a:p>
          <a:p>
            <a:endParaRPr lang="fr-FR" sz="11200" dirty="0"/>
          </a:p>
          <a:p>
            <a:endParaRPr lang="fr-FR" sz="11200" dirty="0"/>
          </a:p>
          <a:p>
            <a:r>
              <a:rPr lang="fr-FR" sz="11200" dirty="0"/>
              <a:t>Les émollients.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..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93D479AB-6B07-4AF7-81B2-595D354D88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Eviter d’aggraver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F51AD1E-021E-4E9F-BDB6-C77168236824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fr-FR" dirty="0"/>
              <a:t>Réparer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émollients : pourquoi?   </a:t>
            </a:r>
          </a:p>
        </p:txBody>
      </p:sp>
      <p:pic>
        <p:nvPicPr>
          <p:cNvPr id="8" name="Espace réservé du contenu 7" descr="questionneme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2780928"/>
            <a:ext cx="2103100" cy="3505167"/>
          </a:xfrm>
        </p:spPr>
      </p:pic>
      <p:sp>
        <p:nvSpPr>
          <p:cNvPr id="4" name="Ellipse 3"/>
          <p:cNvSpPr/>
          <p:nvPr/>
        </p:nvSpPr>
        <p:spPr>
          <a:xfrm>
            <a:off x="827584" y="2636912"/>
            <a:ext cx="3096344" cy="1346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Remplacer la cortisone</a:t>
            </a:r>
          </a:p>
        </p:txBody>
      </p:sp>
      <p:sp>
        <p:nvSpPr>
          <p:cNvPr id="5" name="Ellipse 4"/>
          <p:cNvSpPr/>
          <p:nvPr/>
        </p:nvSpPr>
        <p:spPr>
          <a:xfrm>
            <a:off x="6084168" y="2636912"/>
            <a:ext cx="2160240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Traiter la peau sèche</a:t>
            </a:r>
          </a:p>
        </p:txBody>
      </p:sp>
      <p:sp>
        <p:nvSpPr>
          <p:cNvPr id="6" name="Ellipse 5"/>
          <p:cNvSpPr/>
          <p:nvPr/>
        </p:nvSpPr>
        <p:spPr>
          <a:xfrm>
            <a:off x="5796136" y="4869160"/>
            <a:ext cx="2736304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Empêcher les particules de l’environnement de rentrer</a:t>
            </a:r>
          </a:p>
        </p:txBody>
      </p:sp>
      <p:sp>
        <p:nvSpPr>
          <p:cNvPr id="7" name="Ellipse 6"/>
          <p:cNvSpPr/>
          <p:nvPr/>
        </p:nvSpPr>
        <p:spPr>
          <a:xfrm>
            <a:off x="1043608" y="4941168"/>
            <a:ext cx="2664296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Traiter le grattage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émollients : pourquoi? </a:t>
            </a:r>
          </a:p>
        </p:txBody>
      </p:sp>
      <p:pic>
        <p:nvPicPr>
          <p:cNvPr id="8" name="Espace réservé du contenu 7" descr="questionneme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2780928"/>
            <a:ext cx="2103100" cy="3505167"/>
          </a:xfrm>
        </p:spPr>
      </p:pic>
      <p:sp>
        <p:nvSpPr>
          <p:cNvPr id="4" name="Ellipse 3"/>
          <p:cNvSpPr/>
          <p:nvPr/>
        </p:nvSpPr>
        <p:spPr>
          <a:xfrm>
            <a:off x="827584" y="2636912"/>
            <a:ext cx="3096344" cy="1346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Remplacer la cortisone</a:t>
            </a:r>
          </a:p>
        </p:txBody>
      </p:sp>
      <p:sp>
        <p:nvSpPr>
          <p:cNvPr id="5" name="Ellipse 4"/>
          <p:cNvSpPr/>
          <p:nvPr/>
        </p:nvSpPr>
        <p:spPr>
          <a:xfrm>
            <a:off x="6084168" y="2636912"/>
            <a:ext cx="2160240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Traiter la peau sèche</a:t>
            </a:r>
          </a:p>
        </p:txBody>
      </p:sp>
      <p:sp>
        <p:nvSpPr>
          <p:cNvPr id="6" name="Ellipse 5"/>
          <p:cNvSpPr/>
          <p:nvPr/>
        </p:nvSpPr>
        <p:spPr>
          <a:xfrm>
            <a:off x="5796136" y="4869160"/>
            <a:ext cx="2736304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Empêcher les particules de l’environnement de rentrer</a:t>
            </a:r>
          </a:p>
        </p:txBody>
      </p:sp>
      <p:sp>
        <p:nvSpPr>
          <p:cNvPr id="7" name="Ellipse 6"/>
          <p:cNvSpPr/>
          <p:nvPr/>
        </p:nvSpPr>
        <p:spPr>
          <a:xfrm>
            <a:off x="1043608" y="4941168"/>
            <a:ext cx="2664296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Traiter le grattage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émollients : classification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/>
          <a:lstStyle/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                                        Crème</a:t>
            </a:r>
          </a:p>
          <a:p>
            <a:pPr>
              <a:buNone/>
            </a:pPr>
            <a:r>
              <a:rPr lang="fr-FR" dirty="0"/>
              <a:t>               Lait</a:t>
            </a:r>
          </a:p>
          <a:p>
            <a:pPr>
              <a:buNone/>
            </a:pPr>
            <a:r>
              <a:rPr lang="fr-FR" dirty="0"/>
              <a:t>                                                                       Baume                                        </a:t>
            </a:r>
          </a:p>
          <a:p>
            <a:pPr>
              <a:buNone/>
            </a:pPr>
            <a:r>
              <a:rPr lang="fr-FR" dirty="0"/>
              <a:t>     Huile                                                              Cérat</a:t>
            </a:r>
          </a:p>
          <a:p>
            <a:pPr>
              <a:buNone/>
            </a:pPr>
            <a:r>
              <a:rPr lang="fr-FR" dirty="0"/>
              <a:t>---                                                                              +++</a:t>
            </a:r>
          </a:p>
        </p:txBody>
      </p:sp>
      <p:sp>
        <p:nvSpPr>
          <p:cNvPr id="5" name="Flèche en arc 4"/>
          <p:cNvSpPr/>
          <p:nvPr/>
        </p:nvSpPr>
        <p:spPr>
          <a:xfrm>
            <a:off x="2483768" y="4005064"/>
            <a:ext cx="4248472" cy="2376264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95AD85-D0CF-49FC-81B2-A8C85CBBE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émollients : prise en charge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A13F97-44DF-4D70-864B-131CBE862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Préparation magistrale remboursable</a:t>
            </a:r>
          </a:p>
          <a:p>
            <a:r>
              <a:rPr lang="fr-FR" dirty="0"/>
              <a:t>Phrase magique</a:t>
            </a:r>
          </a:p>
          <a:p>
            <a:r>
              <a:rPr lang="fr-FR" dirty="0">
                <a:solidFill>
                  <a:srgbClr val="92D050"/>
                </a:solidFill>
              </a:rPr>
              <a:t>Cérat </a:t>
            </a:r>
          </a:p>
          <a:p>
            <a:r>
              <a:rPr lang="fr-FR" dirty="0">
                <a:solidFill>
                  <a:srgbClr val="92D050"/>
                </a:solidFill>
              </a:rPr>
              <a:t>Glycérolé d’amidon</a:t>
            </a:r>
          </a:p>
          <a:p>
            <a:r>
              <a:rPr lang="fr-FR" dirty="0">
                <a:solidFill>
                  <a:srgbClr val="92D050"/>
                </a:solidFill>
              </a:rPr>
              <a:t>Dexeryl </a:t>
            </a:r>
          </a:p>
          <a:p>
            <a:r>
              <a:rPr lang="fr-FR" dirty="0">
                <a:solidFill>
                  <a:srgbClr val="FF0000"/>
                </a:solidFill>
              </a:rPr>
              <a:t>Dilution </a:t>
            </a:r>
          </a:p>
        </p:txBody>
      </p:sp>
    </p:spTree>
    <p:extLst>
      <p:ext uri="{BB962C8B-B14F-4D97-AF65-F5344CB8AC3E}">
        <p14:creationId xmlns:p14="http://schemas.microsoft.com/office/powerpoint/2010/main" val="23297700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363272" cy="1066800"/>
          </a:xfrm>
        </p:spPr>
        <p:txBody>
          <a:bodyPr>
            <a:normAutofit/>
          </a:bodyPr>
          <a:lstStyle/>
          <a:p>
            <a:r>
              <a:rPr lang="fr-FR" dirty="0"/>
              <a:t>Le bon émollient = choix du patient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sz="2800" dirty="0"/>
              <a:t>Acides gras essentiels</a:t>
            </a:r>
          </a:p>
          <a:p>
            <a:r>
              <a:rPr lang="fr-FR" sz="2800" dirty="0" err="1"/>
              <a:t>Filaggrine</a:t>
            </a:r>
            <a:endParaRPr lang="fr-FR" sz="2800" dirty="0"/>
          </a:p>
          <a:p>
            <a:r>
              <a:rPr lang="fr-FR" sz="2800" dirty="0"/>
              <a:t>Vitamine B3 =PP</a:t>
            </a:r>
          </a:p>
          <a:p>
            <a:r>
              <a:rPr lang="fr-FR" sz="2800" dirty="0"/>
              <a:t>Urée</a:t>
            </a:r>
          </a:p>
          <a:p>
            <a:pPr>
              <a:buNone/>
            </a:pPr>
            <a:endParaRPr lang="fr-FR" sz="2800" dirty="0"/>
          </a:p>
          <a:p>
            <a:r>
              <a:rPr lang="fr-FR" sz="2800" dirty="0"/>
              <a:t>Anti staphylococcique</a:t>
            </a:r>
          </a:p>
          <a:p>
            <a:r>
              <a:rPr lang="fr-FR" sz="2800" dirty="0"/>
              <a:t>Extraits de bactéries</a:t>
            </a:r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sz="2800" dirty="0"/>
              <a:t>Huiles végétales</a:t>
            </a:r>
          </a:p>
          <a:p>
            <a:r>
              <a:rPr lang="fr-FR" sz="2800" dirty="0"/>
              <a:t>Glycérine</a:t>
            </a:r>
          </a:p>
          <a:p>
            <a:r>
              <a:rPr lang="fr-FR" sz="2800" dirty="0"/>
              <a:t>Cire d’abeille</a:t>
            </a:r>
          </a:p>
          <a:p>
            <a:r>
              <a:rPr lang="fr-FR" sz="2800" dirty="0"/>
              <a:t>Eau thermale</a:t>
            </a:r>
          </a:p>
          <a:p>
            <a:r>
              <a:rPr lang="fr-FR" sz="2800" dirty="0"/>
              <a:t>Avoine</a:t>
            </a:r>
          </a:p>
          <a:p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860032" y="5013176"/>
            <a:ext cx="3960440" cy="18448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30 gr par jour = </a:t>
            </a:r>
          </a:p>
          <a:p>
            <a:pPr algn="ctr"/>
            <a:r>
              <a:rPr lang="fr-FR" sz="2400" dirty="0"/>
              <a:t>900 gr par mois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émollients : 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/>
          <a:lstStyle/>
          <a:p>
            <a:pPr>
              <a:buNone/>
            </a:pPr>
            <a:r>
              <a:rPr lang="fr-FR" dirty="0"/>
              <a:t>           </a:t>
            </a:r>
          </a:p>
          <a:p>
            <a:pPr>
              <a:buNone/>
            </a:pPr>
            <a:r>
              <a:rPr lang="fr-FR" dirty="0"/>
              <a:t>- Pourquoi est-ce la base du tt ?</a:t>
            </a:r>
          </a:p>
          <a:p>
            <a:pPr>
              <a:buFontTx/>
              <a:buChar char="-"/>
            </a:pPr>
            <a:r>
              <a:rPr lang="fr-FR" dirty="0"/>
              <a:t>Hydratation quotidienne : pourquoi ?</a:t>
            </a:r>
          </a:p>
          <a:p>
            <a:pPr>
              <a:buFontTx/>
              <a:buChar char="-"/>
            </a:pPr>
            <a:r>
              <a:rPr lang="fr-FR" dirty="0"/>
              <a:t>Attention en crise</a:t>
            </a:r>
          </a:p>
          <a:p>
            <a:pPr>
              <a:buFontTx/>
              <a:buChar char="-"/>
            </a:pPr>
            <a:r>
              <a:rPr lang="fr-FR" dirty="0"/>
              <a:t>Corps entier</a:t>
            </a:r>
          </a:p>
          <a:p>
            <a:pPr>
              <a:buFontTx/>
              <a:buChar char="-"/>
            </a:pPr>
            <a:r>
              <a:rPr lang="fr-FR" dirty="0"/>
              <a:t>Avec ou sans douche</a:t>
            </a:r>
          </a:p>
          <a:p>
            <a:pPr>
              <a:buFontTx/>
              <a:buChar char="-"/>
            </a:pPr>
            <a:r>
              <a:rPr lang="fr-FR" dirty="0"/>
              <a:t>Autonomie à acquérir le plus tôt possible</a:t>
            </a:r>
          </a:p>
          <a:p>
            <a:pPr>
              <a:buFontTx/>
              <a:buChar char="-"/>
            </a:pPr>
            <a:endParaRPr lang="fr-FR" dirty="0"/>
          </a:p>
          <a:p>
            <a:pPr>
              <a:buNone/>
            </a:pPr>
            <a:r>
              <a:rPr lang="fr-FR" dirty="0">
                <a:solidFill>
                  <a:srgbClr val="FF0000"/>
                </a:solidFill>
              </a:rPr>
              <a:t>    SAVOIR CE QUE FAIT DÉJÀ LE PATIENT</a:t>
            </a:r>
          </a:p>
          <a:p>
            <a:pPr>
              <a:buNone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7F74E3-182C-4B4B-AABB-CF3524C48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Agir : le plan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7923C6-7CA4-45BF-A8E2-F0A12F90A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1/ </a:t>
            </a:r>
            <a:r>
              <a:rPr lang="fr-FR" dirty="0">
                <a:solidFill>
                  <a:srgbClr val="92D050"/>
                </a:solidFill>
              </a:rPr>
              <a:t>Ne pas aggraver : identifier les ennemis.</a:t>
            </a:r>
          </a:p>
          <a:p>
            <a:endParaRPr lang="fr-FR" dirty="0">
              <a:solidFill>
                <a:srgbClr val="92D050"/>
              </a:solidFill>
            </a:endParaRPr>
          </a:p>
          <a:p>
            <a:r>
              <a:rPr lang="fr-FR" dirty="0">
                <a:solidFill>
                  <a:srgbClr val="92D050"/>
                </a:solidFill>
              </a:rPr>
              <a:t>2/ Comprendre les émollients.</a:t>
            </a:r>
          </a:p>
          <a:p>
            <a:endParaRPr lang="fr-FR" dirty="0"/>
          </a:p>
          <a:p>
            <a:r>
              <a:rPr lang="fr-FR" dirty="0"/>
              <a:t>3/ Savoir reconnaitre et traiter l’inflammation.</a:t>
            </a:r>
          </a:p>
        </p:txBody>
      </p:sp>
    </p:spTree>
    <p:extLst>
      <p:ext uri="{BB962C8B-B14F-4D97-AF65-F5344CB8AC3E}">
        <p14:creationId xmlns:p14="http://schemas.microsoft.com/office/powerpoint/2010/main" val="37107758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2169FD-D62C-414C-804B-68C690778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Savoir reconnaitre une crise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3E1C81F-D512-40F1-A019-BBF37551AB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Crise version patients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A09E469-E6A4-4F89-A59D-BBFF37A93393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fr-FR" dirty="0"/>
              <a:t>Crise version soignants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33C3312D-9A51-4304-9FBB-931CB1A3634D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fr-FR" dirty="0"/>
              <a:t>Quand je ne dors plus</a:t>
            </a:r>
          </a:p>
          <a:p>
            <a:r>
              <a:rPr lang="fr-FR" dirty="0"/>
              <a:t>Quand c’est pire que la veille</a:t>
            </a:r>
          </a:p>
          <a:p>
            <a:r>
              <a:rPr lang="fr-FR" dirty="0"/>
              <a:t>Quand je ne me supporte plus</a:t>
            </a:r>
          </a:p>
          <a:p>
            <a:r>
              <a:rPr lang="fr-FR" dirty="0"/>
              <a:t>Quand il y a du sang dans le lit</a:t>
            </a:r>
          </a:p>
          <a:p>
            <a:r>
              <a:rPr lang="fr-FR" dirty="0"/>
              <a:t>…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8179E9FC-E31E-44D1-9DC8-5D9B97DFDE6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fr-FR" dirty="0"/>
              <a:t>Dès que : </a:t>
            </a:r>
          </a:p>
          <a:p>
            <a:endParaRPr lang="fr-FR" dirty="0"/>
          </a:p>
          <a:p>
            <a:r>
              <a:rPr lang="fr-FR" dirty="0"/>
              <a:t>C’est rouge</a:t>
            </a:r>
          </a:p>
          <a:p>
            <a:r>
              <a:rPr lang="fr-FR" dirty="0"/>
              <a:t>Et/ou ça gratte</a:t>
            </a:r>
          </a:p>
          <a:p>
            <a:r>
              <a:rPr lang="fr-FR" dirty="0"/>
              <a:t>Et/ou c’est rugueux</a:t>
            </a:r>
          </a:p>
        </p:txBody>
      </p:sp>
    </p:spTree>
    <p:extLst>
      <p:ext uri="{BB962C8B-B14F-4D97-AF65-F5344CB8AC3E}">
        <p14:creationId xmlns:p14="http://schemas.microsoft.com/office/powerpoint/2010/main" val="3533183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ED3D64-3E01-40AF-B2B5-18BB4C3F4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Eczéma : une grande famille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DC8AA3-8202-435C-A24B-5C7C6392D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Eczéma </a:t>
            </a:r>
            <a:r>
              <a:rPr lang="fr-FR" dirty="0" err="1"/>
              <a:t>atopique</a:t>
            </a:r>
            <a:r>
              <a:rPr lang="fr-FR" dirty="0"/>
              <a:t> = Dermatite </a:t>
            </a:r>
            <a:r>
              <a:rPr lang="fr-FR" dirty="0" err="1"/>
              <a:t>atopique</a:t>
            </a:r>
            <a:endParaRPr lang="fr-FR" dirty="0"/>
          </a:p>
          <a:p>
            <a:endParaRPr lang="fr-FR" dirty="0"/>
          </a:p>
          <a:p>
            <a:r>
              <a:rPr lang="fr-FR" dirty="0"/>
              <a:t>Eczéma allergique</a:t>
            </a:r>
          </a:p>
          <a:p>
            <a:endParaRPr lang="fr-FR" dirty="0"/>
          </a:p>
          <a:p>
            <a:r>
              <a:rPr lang="fr-FR" dirty="0"/>
              <a:t>Eczéma irritatif</a:t>
            </a:r>
          </a:p>
          <a:p>
            <a:endParaRPr lang="fr-FR" dirty="0"/>
          </a:p>
          <a:p>
            <a:r>
              <a:rPr lang="fr-FR" dirty="0"/>
              <a:t>Et des tas d’autres…</a:t>
            </a:r>
          </a:p>
        </p:txBody>
      </p:sp>
    </p:spTree>
    <p:extLst>
      <p:ext uri="{BB962C8B-B14F-4D97-AF65-F5344CB8AC3E}">
        <p14:creationId xmlns:p14="http://schemas.microsoft.com/office/powerpoint/2010/main" val="32572029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836613"/>
            <a:ext cx="8291513" cy="5737225"/>
          </a:xfrm>
        </p:spPr>
        <p:txBody>
          <a:bodyPr>
            <a:normAutofit fontScale="85000" lnSpcReduction="10000"/>
          </a:bodyPr>
          <a:lstStyle/>
          <a:p>
            <a:pPr marL="109728" indent="0">
              <a:buNone/>
            </a:pPr>
            <a:r>
              <a:rPr lang="fr-FR" sz="2600" b="1" dirty="0" err="1"/>
              <a:t>Corticophobie</a:t>
            </a:r>
            <a:r>
              <a:rPr lang="fr-FR" sz="2600" b="1" dirty="0"/>
              <a:t> du pharmacien d’officine: un frein à la bonne application des dermocorticoïdes dans certaines pathologies chroniques comme la dermatite </a:t>
            </a:r>
            <a:r>
              <a:rPr lang="fr-FR" sz="2600" b="1" dirty="0" err="1"/>
              <a:t>atopique</a:t>
            </a:r>
            <a:r>
              <a:rPr lang="fr-FR" sz="2600" b="1" dirty="0"/>
              <a:t>.</a:t>
            </a:r>
          </a:p>
          <a:p>
            <a:pPr marL="109728" indent="0">
              <a:buNone/>
            </a:pPr>
            <a:endParaRPr lang="fr-FR" sz="2000" dirty="0"/>
          </a:p>
          <a:p>
            <a:pPr marL="109728" indent="0">
              <a:buNone/>
            </a:pPr>
            <a:r>
              <a:rPr lang="fr-FR" sz="2000" dirty="0"/>
              <a:t>1-  Les dermocorticoïdes, c’est très fort et ça a des effets secondaires comme la cortisone utilisée par voie orale.</a:t>
            </a:r>
          </a:p>
          <a:p>
            <a:pPr marL="109728" indent="0">
              <a:buNone/>
            </a:pPr>
            <a:r>
              <a:rPr lang="fr-FR" sz="2000" dirty="0"/>
              <a:t> </a:t>
            </a:r>
          </a:p>
          <a:p>
            <a:pPr marL="109728" indent="0">
              <a:buNone/>
            </a:pPr>
            <a:r>
              <a:rPr lang="fr-FR" sz="2000" dirty="0"/>
              <a:t>        VRAI </a:t>
            </a:r>
            <a:r>
              <a:rPr lang="fr-FR" sz="2000" dirty="0">
                <a:latin typeface="ＭＳ ゴシック"/>
                <a:ea typeface="ＭＳ ゴシック"/>
                <a:cs typeface="ＭＳ ゴシック"/>
              </a:rPr>
              <a:t>☐</a:t>
            </a:r>
            <a:r>
              <a:rPr lang="fr-FR" sz="2000" dirty="0"/>
              <a:t>  FAUX </a:t>
            </a:r>
            <a:r>
              <a:rPr lang="fr-FR" sz="2000" dirty="0">
                <a:latin typeface="ＭＳ ゴシック"/>
                <a:ea typeface="ＭＳ ゴシック"/>
                <a:cs typeface="ＭＳ ゴシック"/>
              </a:rPr>
              <a:t>☐</a:t>
            </a:r>
          </a:p>
          <a:p>
            <a:pPr marL="109728" indent="0">
              <a:buNone/>
            </a:pPr>
            <a:r>
              <a:rPr lang="fr-FR" sz="2000" dirty="0"/>
              <a:t>                   Très sûr(e) </a:t>
            </a:r>
            <a:r>
              <a:rPr lang="fr-FR" sz="2000" dirty="0">
                <a:latin typeface="ＭＳ ゴシック"/>
                <a:ea typeface="ＭＳ ゴシック"/>
                <a:cs typeface="ＭＳ ゴシック"/>
              </a:rPr>
              <a:t>☐   </a:t>
            </a:r>
            <a:r>
              <a:rPr lang="fr-FR" sz="2000" dirty="0"/>
              <a:t> sûr(e) </a:t>
            </a:r>
            <a:r>
              <a:rPr lang="fr-FR" sz="2000" dirty="0">
                <a:latin typeface="ＭＳ ゴシック"/>
                <a:ea typeface="ＭＳ ゴシック"/>
                <a:cs typeface="ＭＳ ゴシック"/>
              </a:rPr>
              <a:t>☐   </a:t>
            </a:r>
            <a:r>
              <a:rPr lang="fr-FR" sz="2000" dirty="0"/>
              <a:t>peu sûr (e )</a:t>
            </a:r>
            <a:r>
              <a:rPr lang="fr-FR" sz="2000" dirty="0">
                <a:latin typeface="ＭＳ ゴシック"/>
                <a:ea typeface="ＭＳ ゴシック"/>
                <a:cs typeface="ＭＳ ゴシック"/>
              </a:rPr>
              <a:t>☐   </a:t>
            </a:r>
            <a:r>
              <a:rPr lang="fr-FR" sz="2000" dirty="0"/>
              <a:t> pas sûr(e) </a:t>
            </a:r>
            <a:r>
              <a:rPr lang="fr-FR" sz="2000" dirty="0">
                <a:latin typeface="ＭＳ ゴシック"/>
                <a:ea typeface="ＭＳ ゴシック"/>
                <a:cs typeface="ＭＳ ゴシック"/>
              </a:rPr>
              <a:t>☐</a:t>
            </a:r>
          </a:p>
          <a:p>
            <a:pPr marL="109728" indent="0">
              <a:buNone/>
            </a:pPr>
            <a:endParaRPr lang="fr-FR" sz="2000" dirty="0">
              <a:latin typeface="ＭＳ ゴシック"/>
              <a:ea typeface="ＭＳ ゴシック"/>
              <a:cs typeface="ＭＳ ゴシック"/>
            </a:endParaRPr>
          </a:p>
          <a:p>
            <a:pPr marL="109728" indent="0">
              <a:buNone/>
            </a:pPr>
            <a:r>
              <a:rPr lang="fr-FR" sz="2000" dirty="0"/>
              <a:t>2- Le patient peut s’exposer au soleil quand il utilise des dermocorticoïdes </a:t>
            </a:r>
          </a:p>
          <a:p>
            <a:pPr marL="109728" indent="0">
              <a:buNone/>
            </a:pPr>
            <a:r>
              <a:rPr lang="fr-FR" sz="2000" dirty="0"/>
              <a:t>        </a:t>
            </a:r>
          </a:p>
          <a:p>
            <a:pPr marL="109728" indent="0">
              <a:buNone/>
            </a:pPr>
            <a:r>
              <a:rPr lang="fr-FR" sz="2000" dirty="0"/>
              <a:t>        VRAI </a:t>
            </a:r>
            <a:r>
              <a:rPr lang="fr-FR" sz="2000" dirty="0">
                <a:latin typeface="ＭＳ ゴシック"/>
                <a:ea typeface="ＭＳ ゴシック"/>
                <a:cs typeface="ＭＳ ゴシック"/>
              </a:rPr>
              <a:t>☐</a:t>
            </a:r>
            <a:r>
              <a:rPr lang="fr-FR" sz="2000" dirty="0"/>
              <a:t>  FAUX </a:t>
            </a:r>
            <a:r>
              <a:rPr lang="fr-FR" sz="2000" dirty="0">
                <a:latin typeface="ＭＳ ゴシック"/>
                <a:ea typeface="ＭＳ ゴシック"/>
                <a:cs typeface="ＭＳ ゴシック"/>
              </a:rPr>
              <a:t>☐</a:t>
            </a:r>
          </a:p>
          <a:p>
            <a:pPr marL="109728" indent="0">
              <a:buNone/>
            </a:pPr>
            <a:r>
              <a:rPr lang="fr-FR" sz="2000" dirty="0"/>
              <a:t>                   Très sûr(e) </a:t>
            </a:r>
            <a:r>
              <a:rPr lang="fr-FR" sz="2000" dirty="0">
                <a:latin typeface="ＭＳ ゴシック"/>
                <a:ea typeface="ＭＳ ゴシック"/>
                <a:cs typeface="ＭＳ ゴシック"/>
              </a:rPr>
              <a:t>☐   </a:t>
            </a:r>
            <a:r>
              <a:rPr lang="fr-FR" sz="2000" dirty="0"/>
              <a:t> sûr(e) </a:t>
            </a:r>
            <a:r>
              <a:rPr lang="fr-FR" sz="2000" dirty="0">
                <a:latin typeface="ＭＳ ゴシック"/>
                <a:ea typeface="ＭＳ ゴシック"/>
                <a:cs typeface="ＭＳ ゴシック"/>
              </a:rPr>
              <a:t>☐   </a:t>
            </a:r>
            <a:r>
              <a:rPr lang="fr-FR" sz="2000" dirty="0"/>
              <a:t>peu sûr (e )</a:t>
            </a:r>
            <a:r>
              <a:rPr lang="fr-FR" sz="2000" dirty="0">
                <a:latin typeface="ＭＳ ゴシック"/>
                <a:ea typeface="ＭＳ ゴシック"/>
                <a:cs typeface="ＭＳ ゴシック"/>
              </a:rPr>
              <a:t>☐   </a:t>
            </a:r>
            <a:r>
              <a:rPr lang="fr-FR" sz="2000" dirty="0"/>
              <a:t> pas sûr(e) </a:t>
            </a:r>
            <a:r>
              <a:rPr lang="fr-FR" sz="2000" dirty="0">
                <a:latin typeface="ＭＳ ゴシック"/>
                <a:ea typeface="ＭＳ ゴシック"/>
                <a:cs typeface="ＭＳ ゴシック"/>
              </a:rPr>
              <a:t>☐</a:t>
            </a:r>
          </a:p>
          <a:p>
            <a:pPr marL="109728" indent="0">
              <a:buNone/>
            </a:pPr>
            <a:endParaRPr lang="fr-FR" sz="2000" dirty="0">
              <a:latin typeface="ＭＳ ゴシック"/>
              <a:ea typeface="ＭＳ ゴシック"/>
              <a:cs typeface="ＭＳ ゴシック"/>
            </a:endParaRPr>
          </a:p>
          <a:p>
            <a:pPr marL="109728" indent="0">
              <a:buNone/>
            </a:pPr>
            <a:r>
              <a:rPr lang="fr-FR" sz="2000" dirty="0">
                <a:ea typeface="ＭＳ ゴシック"/>
                <a:cs typeface="ＭＳ ゴシック"/>
              </a:rPr>
              <a:t>3-  Sur une même ordonnance, le prescripteur peut prescrire différentes formes de dermocorticoïdes ( crème, pommade)</a:t>
            </a:r>
          </a:p>
          <a:p>
            <a:pPr marL="109728" indent="0">
              <a:buNone/>
            </a:pPr>
            <a:endParaRPr lang="fr-FR" sz="2000" dirty="0"/>
          </a:p>
          <a:p>
            <a:pPr marL="109728" indent="0">
              <a:buNone/>
            </a:pPr>
            <a:r>
              <a:rPr lang="fr-FR" sz="2000" dirty="0"/>
              <a:t>        VRAI </a:t>
            </a:r>
            <a:r>
              <a:rPr lang="fr-FR" sz="2000" dirty="0">
                <a:latin typeface="ＭＳ ゴシック"/>
                <a:ea typeface="ＭＳ ゴシック"/>
                <a:cs typeface="ＭＳ ゴシック"/>
              </a:rPr>
              <a:t>☐</a:t>
            </a:r>
            <a:r>
              <a:rPr lang="fr-FR" sz="2000" dirty="0"/>
              <a:t>  FAUX </a:t>
            </a:r>
            <a:r>
              <a:rPr lang="fr-FR" sz="2000" dirty="0">
                <a:latin typeface="ＭＳ ゴシック"/>
                <a:ea typeface="ＭＳ ゴシック"/>
                <a:cs typeface="ＭＳ ゴシック"/>
              </a:rPr>
              <a:t>☐</a:t>
            </a:r>
          </a:p>
          <a:p>
            <a:pPr marL="109728" indent="0">
              <a:buNone/>
            </a:pPr>
            <a:r>
              <a:rPr lang="fr-FR" sz="2000" dirty="0"/>
              <a:t>                   Très sûr(e) </a:t>
            </a:r>
            <a:r>
              <a:rPr lang="fr-FR" sz="2000" dirty="0">
                <a:latin typeface="ＭＳ ゴシック"/>
                <a:ea typeface="ＭＳ ゴシック"/>
                <a:cs typeface="ＭＳ ゴシック"/>
              </a:rPr>
              <a:t>☐   </a:t>
            </a:r>
            <a:r>
              <a:rPr lang="fr-FR" sz="2000" dirty="0"/>
              <a:t> sûr(e) </a:t>
            </a:r>
            <a:r>
              <a:rPr lang="fr-FR" sz="2000" dirty="0">
                <a:latin typeface="ＭＳ ゴシック"/>
                <a:ea typeface="ＭＳ ゴシック"/>
                <a:cs typeface="ＭＳ ゴシック"/>
              </a:rPr>
              <a:t>☐   </a:t>
            </a:r>
            <a:r>
              <a:rPr lang="fr-FR" sz="2000" dirty="0"/>
              <a:t>peu sûr (e )</a:t>
            </a:r>
            <a:r>
              <a:rPr lang="fr-FR" sz="2000" dirty="0">
                <a:latin typeface="ＭＳ ゴシック"/>
                <a:ea typeface="ＭＳ ゴシック"/>
                <a:cs typeface="ＭＳ ゴシック"/>
              </a:rPr>
              <a:t>☐   </a:t>
            </a:r>
            <a:r>
              <a:rPr lang="fr-FR" sz="2000" dirty="0"/>
              <a:t> pas sûr(e) </a:t>
            </a:r>
            <a:r>
              <a:rPr lang="fr-FR" sz="2000" dirty="0">
                <a:latin typeface="ＭＳ ゴシック"/>
                <a:ea typeface="ＭＳ ゴシック"/>
                <a:cs typeface="ＭＳ ゴシック"/>
              </a:rPr>
              <a:t>☐</a:t>
            </a:r>
          </a:p>
          <a:p>
            <a:pPr marL="109728" indent="0">
              <a:buNone/>
            </a:pPr>
            <a:endParaRPr lang="fr-FR" sz="2000" dirty="0">
              <a:ea typeface="ＭＳ ゴシック"/>
              <a:cs typeface="ＭＳ ゴシック"/>
            </a:endParaRPr>
          </a:p>
          <a:p>
            <a:pPr marL="109728" indent="0">
              <a:buNone/>
            </a:pPr>
            <a:endParaRPr lang="fr-FR" sz="2000" dirty="0">
              <a:latin typeface="ＭＳ ゴシック"/>
              <a:ea typeface="ＭＳ ゴシック"/>
              <a:cs typeface="ＭＳ ゴシック"/>
            </a:endParaRPr>
          </a:p>
          <a:p>
            <a:pPr marL="109728" indent="0"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6922181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719138" y="620713"/>
            <a:ext cx="8424862" cy="6121400"/>
          </a:xfrm>
        </p:spPr>
        <p:txBody>
          <a:bodyPr>
            <a:normAutofit fontScale="85000" lnSpcReduction="10000"/>
          </a:bodyPr>
          <a:lstStyle/>
          <a:p>
            <a:pPr marL="109728" indent="0">
              <a:buNone/>
            </a:pPr>
            <a:r>
              <a:rPr lang="fr-FR" sz="1800" dirty="0"/>
              <a:t>4- Quand ils sont bien indiqués, les dermocorticoïdes ne fragilisent pas la peau, même quand ils sont utilisés au long cours.</a:t>
            </a:r>
          </a:p>
          <a:p>
            <a:pPr marL="109728" indent="0">
              <a:buNone/>
            </a:pPr>
            <a:endParaRPr lang="fr-FR" sz="1800" dirty="0"/>
          </a:p>
          <a:p>
            <a:pPr marL="109728" indent="0">
              <a:buNone/>
            </a:pPr>
            <a:r>
              <a:rPr lang="fr-FR" sz="1800" dirty="0"/>
              <a:t>        VRAI 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☐</a:t>
            </a:r>
            <a:r>
              <a:rPr lang="fr-FR" sz="1800" dirty="0"/>
              <a:t>  FAUX 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☐</a:t>
            </a:r>
          </a:p>
          <a:p>
            <a:pPr marL="109728" indent="0">
              <a:buNone/>
            </a:pPr>
            <a:r>
              <a:rPr lang="fr-FR" sz="1800" dirty="0"/>
              <a:t>                   Très sûr(e) 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☐   </a:t>
            </a:r>
            <a:r>
              <a:rPr lang="fr-FR" sz="1800" dirty="0"/>
              <a:t> sûr(e) 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☐   </a:t>
            </a:r>
            <a:r>
              <a:rPr lang="fr-FR" sz="1800" dirty="0"/>
              <a:t>peu sûr (e )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☐   </a:t>
            </a:r>
            <a:r>
              <a:rPr lang="fr-FR" sz="1800" dirty="0"/>
              <a:t> pas sûr(e) 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☐</a:t>
            </a:r>
          </a:p>
          <a:p>
            <a:pPr marL="109728" indent="0">
              <a:buNone/>
            </a:pPr>
            <a:endParaRPr lang="fr-FR" sz="1800" dirty="0">
              <a:latin typeface="ＭＳ ゴシック"/>
              <a:ea typeface="ＭＳ ゴシック"/>
              <a:cs typeface="ＭＳ ゴシック"/>
            </a:endParaRPr>
          </a:p>
          <a:p>
            <a:pPr marL="109728" indent="0">
              <a:buNone/>
            </a:pPr>
            <a:r>
              <a:rPr lang="fr-FR" sz="1800" dirty="0">
                <a:ea typeface="ＭＳ ゴシック"/>
                <a:cs typeface="ＭＳ ゴシック"/>
              </a:rPr>
              <a:t>5- Le médecin généraliste n’est pas habilité à prescrire des dermocorticoïdes au long cours.</a:t>
            </a:r>
          </a:p>
          <a:p>
            <a:pPr marL="109728" indent="0">
              <a:buNone/>
            </a:pPr>
            <a:endParaRPr lang="fr-FR" sz="1800" dirty="0">
              <a:ea typeface="ＭＳ ゴシック"/>
              <a:cs typeface="ＭＳ ゴシック"/>
            </a:endParaRPr>
          </a:p>
          <a:p>
            <a:pPr marL="109728" indent="0">
              <a:buNone/>
            </a:pPr>
            <a:r>
              <a:rPr lang="fr-FR" sz="1800" dirty="0"/>
              <a:t>       VRAI 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☐</a:t>
            </a:r>
            <a:r>
              <a:rPr lang="fr-FR" sz="1800" dirty="0"/>
              <a:t>  FAUX 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☐</a:t>
            </a:r>
          </a:p>
          <a:p>
            <a:pPr marL="109728" indent="0">
              <a:buNone/>
            </a:pPr>
            <a:r>
              <a:rPr lang="fr-FR" sz="1800" dirty="0"/>
              <a:t>                   Très sûr(e) 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☐   </a:t>
            </a:r>
            <a:r>
              <a:rPr lang="fr-FR" sz="1800" dirty="0"/>
              <a:t> sûr(e) 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☐   </a:t>
            </a:r>
            <a:r>
              <a:rPr lang="fr-FR" sz="1800" dirty="0"/>
              <a:t>peu sûr (e )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☐   </a:t>
            </a:r>
            <a:r>
              <a:rPr lang="fr-FR" sz="1800" dirty="0"/>
              <a:t> pas sûr(e) 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☐</a:t>
            </a:r>
          </a:p>
          <a:p>
            <a:pPr marL="109728" indent="0">
              <a:buNone/>
            </a:pPr>
            <a:endParaRPr lang="fr-FR" sz="1800" dirty="0">
              <a:latin typeface="ＭＳ ゴシック"/>
              <a:ea typeface="ＭＳ ゴシック"/>
              <a:cs typeface="ＭＳ ゴシック"/>
            </a:endParaRPr>
          </a:p>
          <a:p>
            <a:pPr marL="109728" indent="0">
              <a:buNone/>
            </a:pPr>
            <a:r>
              <a:rPr lang="fr-FR" sz="1800" dirty="0">
                <a:ea typeface="ＭＳ ゴシック"/>
                <a:cs typeface="ＭＳ ゴシック"/>
              </a:rPr>
              <a:t>6- Le nombre de tubes de dermocorticoïdes prescrit en une seule fois n’est pas limité.</a:t>
            </a:r>
          </a:p>
          <a:p>
            <a:pPr marL="109728" indent="0">
              <a:buNone/>
            </a:pPr>
            <a:endParaRPr lang="fr-FR" sz="1800" dirty="0">
              <a:ea typeface="ＭＳ ゴシック"/>
              <a:cs typeface="ＭＳ ゴシック"/>
            </a:endParaRPr>
          </a:p>
          <a:p>
            <a:pPr marL="109728" indent="0">
              <a:buNone/>
            </a:pPr>
            <a:r>
              <a:rPr lang="fr-FR" sz="1800" dirty="0"/>
              <a:t>       VRAI 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☐</a:t>
            </a:r>
            <a:r>
              <a:rPr lang="fr-FR" sz="1800" dirty="0"/>
              <a:t>  FAUX 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☐</a:t>
            </a:r>
          </a:p>
          <a:p>
            <a:pPr marL="109728" indent="0">
              <a:buNone/>
            </a:pPr>
            <a:r>
              <a:rPr lang="fr-FR" sz="1800" dirty="0"/>
              <a:t>                   Très sûr(e) 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☐   </a:t>
            </a:r>
            <a:r>
              <a:rPr lang="fr-FR" sz="1800" dirty="0"/>
              <a:t> sûr(e) 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☐   </a:t>
            </a:r>
            <a:r>
              <a:rPr lang="fr-FR" sz="1800" dirty="0"/>
              <a:t>peu sûr (e )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☐   </a:t>
            </a:r>
            <a:r>
              <a:rPr lang="fr-FR" sz="1800" dirty="0"/>
              <a:t> pas sûr(e) 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☐</a:t>
            </a:r>
            <a:endParaRPr lang="fr-FR" sz="1800" dirty="0">
              <a:ea typeface="ＭＳ ゴシック"/>
              <a:cs typeface="ＭＳ ゴシック"/>
            </a:endParaRPr>
          </a:p>
          <a:p>
            <a:pPr marL="109728" indent="0">
              <a:buNone/>
            </a:pPr>
            <a:endParaRPr lang="fr-FR" sz="1800" dirty="0">
              <a:latin typeface="ＭＳ ゴシック"/>
              <a:ea typeface="ＭＳ ゴシック"/>
              <a:cs typeface="ＭＳ ゴシック"/>
            </a:endParaRPr>
          </a:p>
          <a:p>
            <a:pPr marL="109728" indent="0">
              <a:buNone/>
            </a:pPr>
            <a:r>
              <a:rPr lang="fr-FR" sz="1800" dirty="0">
                <a:ea typeface="ＭＳ ゴシック"/>
                <a:cs typeface="ＭＳ ゴシック"/>
              </a:rPr>
              <a:t>7- Lors de la dispensation d’un dermocorticoïde, je délivre un seul tube à la fois, même si la prescription en stipule plus.</a:t>
            </a:r>
          </a:p>
          <a:p>
            <a:pPr marL="109728" indent="0">
              <a:buNone/>
            </a:pPr>
            <a:endParaRPr lang="fr-FR" sz="1800" dirty="0">
              <a:ea typeface="ＭＳ ゴシック"/>
              <a:cs typeface="ＭＳ ゴシック"/>
            </a:endParaRPr>
          </a:p>
          <a:p>
            <a:pPr marL="109728" indent="0">
              <a:buNone/>
            </a:pPr>
            <a:r>
              <a:rPr lang="fr-FR" sz="1800" dirty="0"/>
              <a:t>       OUI 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☐   </a:t>
            </a:r>
            <a:r>
              <a:rPr lang="fr-FR" sz="1800" dirty="0"/>
              <a:t>  NON 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☐    </a:t>
            </a:r>
            <a:r>
              <a:rPr lang="fr-FR" sz="1800" dirty="0">
                <a:ea typeface="ＭＳ ゴシック"/>
                <a:cs typeface="ＭＳ ゴシック"/>
              </a:rPr>
              <a:t>NE SAIT PAS</a:t>
            </a:r>
            <a:r>
              <a:rPr lang="fr-FR" sz="1800" dirty="0"/>
              <a:t> 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☐    </a:t>
            </a:r>
          </a:p>
          <a:p>
            <a:pPr marL="109728" indent="0">
              <a:buNone/>
            </a:pPr>
            <a:endParaRPr lang="fr-FR" sz="1800" dirty="0">
              <a:latin typeface="ＭＳ ゴシック"/>
              <a:ea typeface="ＭＳ ゴシック"/>
              <a:cs typeface="ＭＳ ゴシック"/>
            </a:endParaRPr>
          </a:p>
          <a:p>
            <a:pPr marL="109728" indent="0">
              <a:buNone/>
            </a:pPr>
            <a:r>
              <a:rPr lang="fr-FR" sz="1800" dirty="0">
                <a:ea typeface="ＭＳ ゴシック"/>
                <a:cs typeface="ＭＳ ゴシック"/>
              </a:rPr>
              <a:t>8- Je conseille d’utiliser le dermocorticoïde sur une sone élargie par rapport à la zone d’eczéma.</a:t>
            </a:r>
          </a:p>
          <a:p>
            <a:pPr marL="109728" indent="0">
              <a:buNone/>
            </a:pPr>
            <a:endParaRPr lang="fr-FR" sz="1800" dirty="0">
              <a:ea typeface="ＭＳ ゴシック"/>
              <a:cs typeface="ＭＳ ゴシック"/>
            </a:endParaRPr>
          </a:p>
          <a:p>
            <a:pPr marL="109728" indent="0">
              <a:buNone/>
            </a:pPr>
            <a:r>
              <a:rPr lang="fr-FR" sz="1800" dirty="0"/>
              <a:t>       OUI 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☐   </a:t>
            </a:r>
            <a:r>
              <a:rPr lang="fr-FR" sz="1800" dirty="0"/>
              <a:t>  NON 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☐    </a:t>
            </a:r>
            <a:r>
              <a:rPr lang="fr-FR" sz="1800" dirty="0">
                <a:ea typeface="ＭＳ ゴシック"/>
                <a:cs typeface="ＭＳ ゴシック"/>
              </a:rPr>
              <a:t>NE SAIT PAS</a:t>
            </a:r>
            <a:r>
              <a:rPr lang="fr-FR" sz="1800" dirty="0"/>
              <a:t> 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☐ </a:t>
            </a:r>
            <a:endParaRPr lang="fr-FR" sz="1800" dirty="0">
              <a:ea typeface="ＭＳ ゴシック"/>
              <a:cs typeface="ＭＳ ゴシック"/>
            </a:endParaRPr>
          </a:p>
          <a:p>
            <a:pPr marL="109728" indent="0">
              <a:buNone/>
            </a:pPr>
            <a:endParaRPr lang="fr-FR" sz="1800" dirty="0">
              <a:latin typeface="ＭＳ ゴシック"/>
              <a:ea typeface="ＭＳ ゴシック"/>
              <a:cs typeface="ＭＳ ゴシック"/>
            </a:endParaRPr>
          </a:p>
          <a:p>
            <a:pPr marL="109728" indent="0">
              <a:buNone/>
            </a:pPr>
            <a:endParaRPr lang="fr-FR" sz="1800" dirty="0">
              <a:latin typeface="ＭＳ ゴシック"/>
              <a:ea typeface="ＭＳ ゴシック"/>
              <a:cs typeface="ＭＳ ゴシック"/>
            </a:endParaRPr>
          </a:p>
          <a:p>
            <a:pPr marL="109728" indent="0">
              <a:buNone/>
            </a:pPr>
            <a:endParaRPr lang="fr-FR" sz="1800" dirty="0">
              <a:ea typeface="ＭＳ ゴシック"/>
              <a:cs typeface="ＭＳ ゴシック"/>
            </a:endParaRPr>
          </a:p>
          <a:p>
            <a:pPr marL="109728" indent="0">
              <a:buNone/>
            </a:pPr>
            <a:endParaRPr lang="fr-FR" sz="1800" dirty="0">
              <a:ea typeface="ＭＳ ゴシック"/>
              <a:cs typeface="ＭＳ ゴシック"/>
            </a:endParaRPr>
          </a:p>
          <a:p>
            <a:pPr marL="109728" indent="0">
              <a:buNone/>
            </a:pPr>
            <a:endParaRPr lang="fr-FR" sz="1800" dirty="0">
              <a:ea typeface="ＭＳ ゴシック"/>
              <a:cs typeface="ＭＳ ゴシック"/>
            </a:endParaRPr>
          </a:p>
          <a:p>
            <a:pPr marL="109728" indent="0">
              <a:buNone/>
            </a:pPr>
            <a:endParaRPr lang="fr-FR" sz="1800" dirty="0">
              <a:ea typeface="ＭＳ ゴシック"/>
              <a:cs typeface="ＭＳ ゴシック"/>
            </a:endParaRPr>
          </a:p>
          <a:p>
            <a:pPr marL="109728" indent="0">
              <a:buNone/>
            </a:pPr>
            <a:endParaRPr lang="fr-FR" sz="1800" dirty="0">
              <a:ea typeface="ＭＳ ゴシック"/>
              <a:cs typeface="ＭＳ ゴシック"/>
            </a:endParaRPr>
          </a:p>
          <a:p>
            <a:pPr marL="109728" indent="0">
              <a:buNone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6265816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719138" y="549275"/>
            <a:ext cx="8424862" cy="611981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fr-FR" sz="1800" dirty="0"/>
              <a:t>9- Je conseille d’utiliser le dermocorticoïde en diminuant progressivement son application: un jour sur deux, puis un jour sur trois.</a:t>
            </a:r>
          </a:p>
          <a:p>
            <a:pPr marL="109728" indent="0">
              <a:buNone/>
            </a:pPr>
            <a:endParaRPr lang="fr-FR" sz="1800" dirty="0"/>
          </a:p>
          <a:p>
            <a:pPr marL="109728" indent="0">
              <a:buNone/>
            </a:pPr>
            <a:r>
              <a:rPr lang="fr-FR" sz="1800" dirty="0"/>
              <a:t>      OUI 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☐   </a:t>
            </a:r>
            <a:r>
              <a:rPr lang="fr-FR" sz="1800" dirty="0"/>
              <a:t>  NON 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☐    </a:t>
            </a:r>
            <a:r>
              <a:rPr lang="fr-FR" sz="1800" dirty="0">
                <a:ea typeface="ＭＳ ゴシック"/>
                <a:cs typeface="ＭＳ ゴシック"/>
              </a:rPr>
              <a:t>NE SAIT PAS</a:t>
            </a:r>
            <a:r>
              <a:rPr lang="fr-FR" sz="1800" dirty="0"/>
              <a:t> 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☐ </a:t>
            </a:r>
          </a:p>
          <a:p>
            <a:pPr marL="109728" indent="0">
              <a:buNone/>
            </a:pPr>
            <a:endParaRPr lang="fr-FR" sz="1800" dirty="0">
              <a:latin typeface="ＭＳ ゴシック"/>
              <a:ea typeface="ＭＳ ゴシック"/>
              <a:cs typeface="ＭＳ ゴシック"/>
            </a:endParaRPr>
          </a:p>
          <a:p>
            <a:pPr marL="109728" indent="0">
              <a:buNone/>
            </a:pPr>
            <a:r>
              <a:rPr lang="fr-FR" sz="1800" dirty="0">
                <a:ea typeface="ＭＳ ゴシック"/>
                <a:cs typeface="ＭＳ ゴシック"/>
              </a:rPr>
              <a:t>10- J’interdis l’application du dermocorticoïde sur le visage.</a:t>
            </a:r>
          </a:p>
          <a:p>
            <a:pPr marL="109728" indent="0">
              <a:buNone/>
            </a:pPr>
            <a:endParaRPr lang="fr-FR" sz="1800" dirty="0">
              <a:ea typeface="ＭＳ ゴシック"/>
              <a:cs typeface="ＭＳ ゴシック"/>
            </a:endParaRPr>
          </a:p>
          <a:p>
            <a:pPr marL="109728" indent="0">
              <a:buNone/>
            </a:pPr>
            <a:r>
              <a:rPr lang="fr-FR" sz="1800" dirty="0"/>
              <a:t>      OUI 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☐   </a:t>
            </a:r>
            <a:r>
              <a:rPr lang="fr-FR" sz="1800" dirty="0"/>
              <a:t>  NON 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☐    </a:t>
            </a:r>
            <a:r>
              <a:rPr lang="fr-FR" sz="1800" dirty="0">
                <a:ea typeface="ＭＳ ゴシック"/>
                <a:cs typeface="ＭＳ ゴシック"/>
              </a:rPr>
              <a:t>NE SAIT PAS</a:t>
            </a:r>
            <a:r>
              <a:rPr lang="fr-FR" sz="1800" dirty="0"/>
              <a:t> 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☐</a:t>
            </a:r>
          </a:p>
          <a:p>
            <a:pPr marL="109728" indent="0">
              <a:buNone/>
            </a:pPr>
            <a:endParaRPr lang="fr-FR" sz="1800" dirty="0">
              <a:latin typeface="ＭＳ ゴシック"/>
              <a:ea typeface="ＭＳ ゴシック"/>
              <a:cs typeface="ＭＳ ゴシック"/>
            </a:endParaRPr>
          </a:p>
          <a:p>
            <a:pPr marL="109728" indent="0">
              <a:buNone/>
            </a:pPr>
            <a:r>
              <a:rPr lang="fr-FR" sz="1800" dirty="0">
                <a:ea typeface="ＭＳ ゴシック"/>
                <a:cs typeface="ＭＳ ゴシック"/>
              </a:rPr>
              <a:t>11- Je souligne le risque de surinfection avec l’usage des dermocorticoïdes et conseille de désinfecter la zone avant leur application.</a:t>
            </a:r>
          </a:p>
          <a:p>
            <a:pPr marL="109728" indent="0">
              <a:buNone/>
            </a:pPr>
            <a:endParaRPr lang="fr-FR" sz="1800" dirty="0">
              <a:latin typeface="ＭＳ ゴシック"/>
              <a:ea typeface="ＭＳ ゴシック"/>
              <a:cs typeface="ＭＳ ゴシック"/>
            </a:endParaRPr>
          </a:p>
          <a:p>
            <a:pPr marL="109728" indent="0">
              <a:buNone/>
            </a:pPr>
            <a:r>
              <a:rPr lang="fr-FR" sz="1800" dirty="0"/>
              <a:t>      OUI 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☐   </a:t>
            </a:r>
            <a:r>
              <a:rPr lang="fr-FR" sz="1800" dirty="0"/>
              <a:t>  NON 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☐    </a:t>
            </a:r>
            <a:r>
              <a:rPr lang="fr-FR" sz="1800" dirty="0">
                <a:ea typeface="ＭＳ ゴシック"/>
                <a:cs typeface="ＭＳ ゴシック"/>
              </a:rPr>
              <a:t>NE SAIT PAS</a:t>
            </a:r>
            <a:r>
              <a:rPr lang="fr-FR" sz="1800" dirty="0"/>
              <a:t> 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☐ </a:t>
            </a:r>
          </a:p>
          <a:p>
            <a:pPr marL="109728" indent="0">
              <a:buNone/>
            </a:pPr>
            <a:endParaRPr lang="fr-FR" sz="1800" dirty="0">
              <a:latin typeface="ＭＳ ゴシック"/>
              <a:ea typeface="ＭＳ ゴシック"/>
              <a:cs typeface="ＭＳ ゴシック"/>
            </a:endParaRPr>
          </a:p>
          <a:p>
            <a:pPr marL="109728" indent="0">
              <a:buNone/>
            </a:pPr>
            <a:r>
              <a:rPr lang="fr-FR" sz="1800" dirty="0">
                <a:ea typeface="ＭＳ ゴシック"/>
                <a:cs typeface="ＭＳ ゴシック"/>
              </a:rPr>
              <a:t>12- Je suis réticent(e) lors de la délivrance chronique de dermocorticoïdes chez un patient, et conseille de </a:t>
            </a:r>
            <a:r>
              <a:rPr lang="fr-FR" sz="1800" dirty="0" err="1">
                <a:ea typeface="ＭＳ ゴシック"/>
                <a:cs typeface="ＭＳ ゴシック"/>
              </a:rPr>
              <a:t>reconsulter</a:t>
            </a:r>
            <a:r>
              <a:rPr lang="fr-FR" sz="1800" dirty="0">
                <a:ea typeface="ＭＳ ゴシック"/>
                <a:cs typeface="ＭＳ ゴシック"/>
              </a:rPr>
              <a:t> même si l’ordonnance présentée est encore valide.</a:t>
            </a:r>
          </a:p>
          <a:p>
            <a:pPr marL="109728" indent="0">
              <a:buNone/>
            </a:pPr>
            <a:endParaRPr lang="fr-FR" sz="1800" dirty="0">
              <a:latin typeface="ＭＳ ゴシック"/>
              <a:ea typeface="ＭＳ ゴシック"/>
              <a:cs typeface="ＭＳ ゴシック"/>
            </a:endParaRPr>
          </a:p>
          <a:p>
            <a:pPr marL="109728" indent="0">
              <a:buNone/>
            </a:pPr>
            <a:r>
              <a:rPr lang="fr-FR" sz="1800" dirty="0"/>
              <a:t>      OUI 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☐   </a:t>
            </a:r>
            <a:r>
              <a:rPr lang="fr-FR" sz="1800" dirty="0"/>
              <a:t>  NON 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☐    </a:t>
            </a:r>
            <a:r>
              <a:rPr lang="fr-FR" sz="1800" dirty="0">
                <a:ea typeface="ＭＳ ゴシック"/>
                <a:cs typeface="ＭＳ ゴシック"/>
              </a:rPr>
              <a:t>NE SAIT PAS</a:t>
            </a:r>
            <a:r>
              <a:rPr lang="fr-FR" sz="1800" dirty="0"/>
              <a:t> 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☐  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4765056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836613"/>
            <a:ext cx="8291513" cy="5737225"/>
          </a:xfrm>
        </p:spPr>
        <p:txBody>
          <a:bodyPr>
            <a:normAutofit fontScale="85000" lnSpcReduction="10000"/>
          </a:bodyPr>
          <a:lstStyle/>
          <a:p>
            <a:pPr marL="109728" indent="0">
              <a:buNone/>
            </a:pPr>
            <a:r>
              <a:rPr lang="fr-FR" sz="2600" b="1" dirty="0" err="1"/>
              <a:t>Corticophobie</a:t>
            </a:r>
            <a:r>
              <a:rPr lang="fr-FR" sz="2600" b="1" dirty="0"/>
              <a:t> du pharmacien d’officine: un frein à la bonne application des dermocorticoïdes dans certaines pathologies chroniques comme la dermatite </a:t>
            </a:r>
            <a:r>
              <a:rPr lang="fr-FR" sz="2600" b="1" dirty="0" err="1"/>
              <a:t>atopique</a:t>
            </a:r>
            <a:r>
              <a:rPr lang="fr-FR" sz="2600" b="1" dirty="0"/>
              <a:t>.</a:t>
            </a:r>
          </a:p>
          <a:p>
            <a:pPr marL="109728" indent="0">
              <a:buNone/>
            </a:pPr>
            <a:endParaRPr lang="fr-FR" sz="2000" dirty="0"/>
          </a:p>
          <a:p>
            <a:pPr marL="109728" indent="0">
              <a:buNone/>
            </a:pPr>
            <a:r>
              <a:rPr lang="fr-FR" sz="2000" dirty="0"/>
              <a:t>1-  Les dermocorticoïdes, c’est très fort et ça a des effets secondaires comme la cortisone utilisée par voie orale.</a:t>
            </a:r>
          </a:p>
          <a:p>
            <a:pPr marL="109728" indent="0">
              <a:buNone/>
            </a:pPr>
            <a:r>
              <a:rPr lang="fr-FR" sz="2000" dirty="0"/>
              <a:t> </a:t>
            </a:r>
          </a:p>
          <a:p>
            <a:pPr marL="109728" indent="0">
              <a:buNone/>
            </a:pPr>
            <a:r>
              <a:rPr lang="fr-FR" sz="2000" dirty="0"/>
              <a:t>        VRAI </a:t>
            </a:r>
            <a:r>
              <a:rPr lang="fr-FR" sz="2000" dirty="0">
                <a:latin typeface="ＭＳ ゴシック"/>
                <a:ea typeface="ＭＳ ゴシック"/>
                <a:cs typeface="ＭＳ ゴシック"/>
              </a:rPr>
              <a:t>☐</a:t>
            </a:r>
            <a:r>
              <a:rPr lang="fr-FR" sz="2000" dirty="0"/>
              <a:t>  </a:t>
            </a:r>
            <a:r>
              <a:rPr lang="fr-FR" sz="2000" dirty="0">
                <a:solidFill>
                  <a:srgbClr val="FF0000"/>
                </a:solidFill>
              </a:rPr>
              <a:t>FAUX </a:t>
            </a:r>
            <a:r>
              <a:rPr lang="fr-FR" sz="20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</a:t>
            </a:r>
            <a:endParaRPr lang="fr-FR" sz="2000" dirty="0">
              <a:solidFill>
                <a:srgbClr val="FF0000"/>
              </a:solidFill>
              <a:latin typeface="ＭＳ ゴシック"/>
              <a:ea typeface="ＭＳ ゴシック"/>
              <a:cs typeface="ＭＳ ゴシック"/>
            </a:endParaRPr>
          </a:p>
          <a:p>
            <a:pPr marL="109728" indent="0">
              <a:buNone/>
            </a:pPr>
            <a:r>
              <a:rPr lang="fr-FR" sz="2000" dirty="0"/>
              <a:t>                   Très sûr(e) </a:t>
            </a:r>
            <a:r>
              <a:rPr lang="fr-FR" sz="20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</a:t>
            </a:r>
            <a:r>
              <a:rPr lang="fr-FR" sz="2000" dirty="0">
                <a:latin typeface="ＭＳ ゴシック"/>
                <a:ea typeface="ＭＳ ゴシック"/>
                <a:cs typeface="ＭＳ ゴシック"/>
              </a:rPr>
              <a:t>   </a:t>
            </a:r>
            <a:r>
              <a:rPr lang="fr-FR" sz="2000" dirty="0"/>
              <a:t> sûr(e) </a:t>
            </a:r>
            <a:r>
              <a:rPr lang="fr-FR" sz="2000" dirty="0">
                <a:latin typeface="ＭＳ ゴシック"/>
                <a:ea typeface="ＭＳ ゴシック"/>
                <a:cs typeface="ＭＳ ゴシック"/>
              </a:rPr>
              <a:t>☐   </a:t>
            </a:r>
            <a:r>
              <a:rPr lang="fr-FR" sz="2000" dirty="0"/>
              <a:t>peu sûr (e )</a:t>
            </a:r>
            <a:r>
              <a:rPr lang="fr-FR" sz="2000" dirty="0">
                <a:latin typeface="ＭＳ ゴシック"/>
                <a:ea typeface="ＭＳ ゴシック"/>
                <a:cs typeface="ＭＳ ゴシック"/>
              </a:rPr>
              <a:t>☐   </a:t>
            </a:r>
            <a:r>
              <a:rPr lang="fr-FR" sz="2000" dirty="0"/>
              <a:t> pas sûr(e) </a:t>
            </a:r>
            <a:r>
              <a:rPr lang="fr-FR" sz="2000" dirty="0">
                <a:latin typeface="ＭＳ ゴシック"/>
                <a:ea typeface="ＭＳ ゴシック"/>
                <a:cs typeface="ＭＳ ゴシック"/>
              </a:rPr>
              <a:t>☐</a:t>
            </a:r>
          </a:p>
          <a:p>
            <a:pPr marL="109728" indent="0">
              <a:buNone/>
            </a:pPr>
            <a:endParaRPr lang="fr-FR" sz="2000" dirty="0">
              <a:latin typeface="ＭＳ ゴシック"/>
              <a:ea typeface="ＭＳ ゴシック"/>
              <a:cs typeface="ＭＳ ゴシック"/>
            </a:endParaRPr>
          </a:p>
          <a:p>
            <a:pPr marL="109728" indent="0">
              <a:buNone/>
            </a:pPr>
            <a:r>
              <a:rPr lang="fr-FR" sz="2000" dirty="0"/>
              <a:t>2- Le patient peut s’exposer au soleil quand il utilise des dermocorticoïdes </a:t>
            </a:r>
          </a:p>
          <a:p>
            <a:pPr marL="109728" indent="0">
              <a:buNone/>
            </a:pPr>
            <a:r>
              <a:rPr lang="fr-FR" sz="2000" dirty="0"/>
              <a:t>        </a:t>
            </a:r>
          </a:p>
          <a:p>
            <a:pPr marL="109728" indent="0">
              <a:buNone/>
            </a:pPr>
            <a:r>
              <a:rPr lang="fr-FR" sz="2000" dirty="0"/>
              <a:t>        </a:t>
            </a:r>
            <a:r>
              <a:rPr lang="fr-FR" sz="2000" dirty="0">
                <a:solidFill>
                  <a:srgbClr val="FF0000"/>
                </a:solidFill>
              </a:rPr>
              <a:t>VRAI </a:t>
            </a:r>
            <a:r>
              <a:rPr lang="fr-FR" sz="20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</a:t>
            </a:r>
            <a:r>
              <a:rPr lang="fr-FR" sz="2000" dirty="0">
                <a:solidFill>
                  <a:srgbClr val="FF0000"/>
                </a:solidFill>
              </a:rPr>
              <a:t>  </a:t>
            </a:r>
            <a:r>
              <a:rPr lang="fr-FR" sz="2000" dirty="0"/>
              <a:t>FAUX </a:t>
            </a:r>
            <a:r>
              <a:rPr lang="fr-FR" sz="2000" dirty="0">
                <a:latin typeface="ＭＳ ゴシック"/>
                <a:ea typeface="ＭＳ ゴシック"/>
                <a:cs typeface="ＭＳ ゴシック"/>
              </a:rPr>
              <a:t>☐</a:t>
            </a:r>
          </a:p>
          <a:p>
            <a:pPr marL="109728" indent="0">
              <a:buNone/>
            </a:pPr>
            <a:r>
              <a:rPr lang="fr-FR" sz="2000" dirty="0"/>
              <a:t>                   Très sûr(e)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</a:t>
            </a:r>
            <a:r>
              <a:rPr lang="fr-FR" sz="2000" dirty="0">
                <a:solidFill>
                  <a:srgbClr val="FF0000"/>
                </a:solidFill>
                <a:latin typeface="ＭＳ ゴシック"/>
                <a:ea typeface="ＭＳ ゴシック"/>
                <a:cs typeface="ＭＳ ゴシック"/>
              </a:rPr>
              <a:t>   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/>
              <a:t>sûr(e) </a:t>
            </a:r>
            <a:r>
              <a:rPr lang="fr-FR" sz="2000" dirty="0">
                <a:latin typeface="ＭＳ ゴシック"/>
                <a:ea typeface="ＭＳ ゴシック"/>
                <a:cs typeface="ＭＳ ゴシック"/>
              </a:rPr>
              <a:t>☐   </a:t>
            </a:r>
            <a:r>
              <a:rPr lang="fr-FR" sz="2000" dirty="0"/>
              <a:t>peu sûr (e )</a:t>
            </a:r>
            <a:r>
              <a:rPr lang="fr-FR" sz="2000" dirty="0">
                <a:latin typeface="ＭＳ ゴシック"/>
                <a:ea typeface="ＭＳ ゴシック"/>
                <a:cs typeface="ＭＳ ゴシック"/>
              </a:rPr>
              <a:t>☐   </a:t>
            </a:r>
            <a:r>
              <a:rPr lang="fr-FR" sz="2000" dirty="0"/>
              <a:t> pas sûr(e) </a:t>
            </a:r>
            <a:r>
              <a:rPr lang="fr-FR" sz="2000" dirty="0">
                <a:latin typeface="ＭＳ ゴシック"/>
                <a:ea typeface="ＭＳ ゴシック"/>
                <a:cs typeface="ＭＳ ゴシック"/>
              </a:rPr>
              <a:t>☐</a:t>
            </a:r>
          </a:p>
          <a:p>
            <a:pPr marL="109728" indent="0">
              <a:buNone/>
            </a:pPr>
            <a:endParaRPr lang="fr-FR" sz="2000" dirty="0">
              <a:latin typeface="ＭＳ ゴシック"/>
              <a:ea typeface="ＭＳ ゴシック"/>
              <a:cs typeface="ＭＳ ゴシック"/>
            </a:endParaRPr>
          </a:p>
          <a:p>
            <a:pPr marL="109728" indent="0">
              <a:buNone/>
            </a:pPr>
            <a:r>
              <a:rPr lang="fr-FR" sz="2000" dirty="0">
                <a:ea typeface="ＭＳ ゴシック"/>
                <a:cs typeface="ＭＳ ゴシック"/>
              </a:rPr>
              <a:t>3-  Sur une même ordonnance, le prescripteur peut prescrire différentes formes de dermocorticoïdes ( crème, pommade)</a:t>
            </a:r>
          </a:p>
          <a:p>
            <a:pPr marL="109728" indent="0">
              <a:buNone/>
            </a:pPr>
            <a:endParaRPr lang="fr-FR" sz="2000" dirty="0"/>
          </a:p>
          <a:p>
            <a:pPr marL="109728" indent="0">
              <a:buNone/>
            </a:pPr>
            <a:r>
              <a:rPr lang="fr-FR" sz="2000" dirty="0"/>
              <a:t>       </a:t>
            </a:r>
            <a:r>
              <a:rPr lang="fr-FR" sz="2000" dirty="0">
                <a:solidFill>
                  <a:srgbClr val="FF0000"/>
                </a:solidFill>
              </a:rPr>
              <a:t> VRAI </a:t>
            </a:r>
            <a:r>
              <a:rPr lang="fr-FR" sz="20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</a:t>
            </a:r>
            <a:r>
              <a:rPr lang="fr-FR" sz="2000" dirty="0">
                <a:solidFill>
                  <a:srgbClr val="FF0000"/>
                </a:solidFill>
              </a:rPr>
              <a:t>  </a:t>
            </a:r>
            <a:r>
              <a:rPr lang="fr-FR" sz="2000" dirty="0"/>
              <a:t>FAUX </a:t>
            </a:r>
            <a:r>
              <a:rPr lang="fr-FR" sz="2000" dirty="0">
                <a:latin typeface="ＭＳ ゴシック"/>
                <a:ea typeface="ＭＳ ゴシック"/>
                <a:cs typeface="ＭＳ ゴシック"/>
              </a:rPr>
              <a:t>☐</a:t>
            </a:r>
          </a:p>
          <a:p>
            <a:pPr marL="109728" indent="0">
              <a:buNone/>
            </a:pPr>
            <a:r>
              <a:rPr lang="fr-FR" sz="2000" dirty="0"/>
              <a:t>                   Très sûr(e) </a:t>
            </a:r>
            <a:r>
              <a:rPr lang="fr-FR" sz="20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</a:t>
            </a:r>
            <a:r>
              <a:rPr lang="fr-FR" sz="2000" dirty="0">
                <a:solidFill>
                  <a:srgbClr val="FF0000"/>
                </a:solidFill>
                <a:latin typeface="ＭＳ ゴシック"/>
                <a:ea typeface="ＭＳ ゴシック"/>
                <a:cs typeface="ＭＳ ゴシック"/>
              </a:rPr>
              <a:t> </a:t>
            </a:r>
            <a:r>
              <a:rPr lang="fr-FR" sz="2000" dirty="0">
                <a:latin typeface="ＭＳ ゴシック"/>
                <a:ea typeface="ＭＳ ゴシック"/>
                <a:cs typeface="ＭＳ ゴシック"/>
              </a:rPr>
              <a:t>  </a:t>
            </a:r>
            <a:r>
              <a:rPr lang="fr-FR" sz="2000" dirty="0"/>
              <a:t> sûr(e) </a:t>
            </a:r>
            <a:r>
              <a:rPr lang="fr-FR" sz="2000" dirty="0">
                <a:latin typeface="ＭＳ ゴシック"/>
                <a:ea typeface="ＭＳ ゴシック"/>
                <a:cs typeface="ＭＳ ゴシック"/>
              </a:rPr>
              <a:t>☐   </a:t>
            </a:r>
            <a:r>
              <a:rPr lang="fr-FR" sz="2000" dirty="0"/>
              <a:t>peu sûr (e )</a:t>
            </a:r>
            <a:r>
              <a:rPr lang="fr-FR" sz="2000" dirty="0">
                <a:latin typeface="ＭＳ ゴシック"/>
                <a:ea typeface="ＭＳ ゴシック"/>
                <a:cs typeface="ＭＳ ゴシック"/>
              </a:rPr>
              <a:t>☐   </a:t>
            </a:r>
            <a:r>
              <a:rPr lang="fr-FR" sz="2000" dirty="0"/>
              <a:t> pas sûr(e) </a:t>
            </a:r>
            <a:r>
              <a:rPr lang="fr-FR" sz="2000" dirty="0">
                <a:latin typeface="ＭＳ ゴシック"/>
                <a:ea typeface="ＭＳ ゴシック"/>
                <a:cs typeface="ＭＳ ゴシック"/>
              </a:rPr>
              <a:t>☐</a:t>
            </a:r>
          </a:p>
          <a:p>
            <a:pPr marL="109728" indent="0">
              <a:buNone/>
            </a:pPr>
            <a:endParaRPr lang="fr-FR" sz="2000" dirty="0">
              <a:ea typeface="ＭＳ ゴシック"/>
              <a:cs typeface="ＭＳ ゴシック"/>
            </a:endParaRPr>
          </a:p>
          <a:p>
            <a:pPr marL="109728" indent="0">
              <a:buNone/>
            </a:pPr>
            <a:endParaRPr lang="fr-FR" sz="2000" dirty="0">
              <a:latin typeface="ＭＳ ゴシック"/>
              <a:ea typeface="ＭＳ ゴシック"/>
              <a:cs typeface="ＭＳ ゴシック"/>
            </a:endParaRPr>
          </a:p>
          <a:p>
            <a:pPr marL="109728" indent="0"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0716235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719138" y="620713"/>
            <a:ext cx="8424862" cy="6121400"/>
          </a:xfrm>
        </p:spPr>
        <p:txBody>
          <a:bodyPr>
            <a:normAutofit fontScale="85000" lnSpcReduction="10000"/>
          </a:bodyPr>
          <a:lstStyle/>
          <a:p>
            <a:pPr marL="109728" indent="0">
              <a:buNone/>
            </a:pPr>
            <a:r>
              <a:rPr lang="fr-FR" sz="1800" dirty="0"/>
              <a:t>4- Quand ils sont bien indiqués, les dermocorticoïdes ne fragilisent pas la peau, même quand ils sont utilisés au long cours.</a:t>
            </a:r>
          </a:p>
          <a:p>
            <a:pPr marL="109728" indent="0">
              <a:buNone/>
            </a:pPr>
            <a:endParaRPr lang="fr-FR" sz="1800" dirty="0"/>
          </a:p>
          <a:p>
            <a:pPr marL="109728" indent="0">
              <a:buNone/>
            </a:pPr>
            <a:r>
              <a:rPr lang="fr-FR" sz="1800" dirty="0"/>
              <a:t>        </a:t>
            </a:r>
            <a:r>
              <a:rPr lang="fr-FR" sz="1800" dirty="0">
                <a:solidFill>
                  <a:srgbClr val="FF0000"/>
                </a:solidFill>
              </a:rPr>
              <a:t>VRAI </a:t>
            </a:r>
            <a:r>
              <a:rPr lang="fr-FR" sz="18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</a:t>
            </a:r>
            <a:r>
              <a:rPr lang="fr-FR" sz="1800" dirty="0">
                <a:solidFill>
                  <a:srgbClr val="FF0000"/>
                </a:solidFill>
              </a:rPr>
              <a:t>  </a:t>
            </a:r>
            <a:r>
              <a:rPr lang="fr-FR" sz="1800" dirty="0"/>
              <a:t>FAUX 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☐</a:t>
            </a:r>
          </a:p>
          <a:p>
            <a:pPr marL="109728" indent="0">
              <a:buNone/>
            </a:pPr>
            <a:r>
              <a:rPr lang="fr-FR" sz="1800" dirty="0"/>
              <a:t>                   Très sûr(e) </a:t>
            </a:r>
            <a:r>
              <a:rPr lang="fr-FR" sz="18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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   </a:t>
            </a:r>
            <a:r>
              <a:rPr lang="fr-FR" sz="1800" dirty="0"/>
              <a:t> sûr(e) 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☐   </a:t>
            </a:r>
            <a:r>
              <a:rPr lang="fr-FR" sz="1800" dirty="0"/>
              <a:t>peu sûr (e )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☐   </a:t>
            </a:r>
            <a:r>
              <a:rPr lang="fr-FR" sz="1800" dirty="0"/>
              <a:t> pas sûr(e) 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☐</a:t>
            </a:r>
          </a:p>
          <a:p>
            <a:pPr marL="109728" indent="0">
              <a:buNone/>
            </a:pPr>
            <a:endParaRPr lang="fr-FR" sz="1800" dirty="0">
              <a:latin typeface="ＭＳ ゴシック"/>
              <a:ea typeface="ＭＳ ゴシック"/>
              <a:cs typeface="ＭＳ ゴシック"/>
            </a:endParaRPr>
          </a:p>
          <a:p>
            <a:pPr marL="109728" indent="0">
              <a:buNone/>
            </a:pPr>
            <a:r>
              <a:rPr lang="fr-FR" sz="1800" dirty="0">
                <a:ea typeface="ＭＳ ゴシック"/>
                <a:cs typeface="ＭＳ ゴシック"/>
              </a:rPr>
              <a:t>5- Le médecin généraliste n’est pas habilité à prescrire des dermocorticoïdes au long cours.</a:t>
            </a:r>
          </a:p>
          <a:p>
            <a:pPr marL="109728" indent="0">
              <a:buNone/>
            </a:pPr>
            <a:endParaRPr lang="fr-FR" sz="1800" dirty="0">
              <a:ea typeface="ＭＳ ゴシック"/>
              <a:cs typeface="ＭＳ ゴシック"/>
            </a:endParaRPr>
          </a:p>
          <a:p>
            <a:pPr marL="109728" indent="0">
              <a:buNone/>
            </a:pPr>
            <a:r>
              <a:rPr lang="fr-FR" sz="1800" dirty="0"/>
              <a:t>       VRAI 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☐</a:t>
            </a:r>
            <a:r>
              <a:rPr lang="fr-FR" sz="1800" dirty="0"/>
              <a:t>  </a:t>
            </a:r>
            <a:r>
              <a:rPr lang="fr-FR" sz="1800" dirty="0">
                <a:solidFill>
                  <a:srgbClr val="FF0000"/>
                </a:solidFill>
              </a:rPr>
              <a:t>FAUX</a:t>
            </a:r>
            <a:r>
              <a:rPr lang="fr-FR" sz="1800" dirty="0">
                <a:solidFill>
                  <a:srgbClr val="FF0000"/>
                </a:solidFill>
                <a:latin typeface="ＭＳ ゴシック"/>
                <a:ea typeface="ＭＳ ゴシック"/>
                <a:cs typeface="ＭＳ ゴシック"/>
              </a:rPr>
              <a:t> </a:t>
            </a:r>
            <a:r>
              <a:rPr lang="fr-FR" sz="18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</a:t>
            </a:r>
            <a:endParaRPr lang="fr-FR" sz="1800" dirty="0">
              <a:solidFill>
                <a:srgbClr val="FF0000"/>
              </a:solidFill>
              <a:latin typeface="ＭＳ ゴシック"/>
              <a:ea typeface="ＭＳ ゴシック"/>
              <a:cs typeface="ＭＳ ゴシック"/>
            </a:endParaRPr>
          </a:p>
          <a:p>
            <a:pPr marL="109728" indent="0">
              <a:buNone/>
            </a:pPr>
            <a:r>
              <a:rPr lang="fr-FR" sz="1800" dirty="0"/>
              <a:t>                   Très sûr(e) </a:t>
            </a:r>
            <a:r>
              <a:rPr lang="fr-FR" sz="18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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   </a:t>
            </a:r>
            <a:r>
              <a:rPr lang="fr-FR" sz="1800" dirty="0"/>
              <a:t> sûr(e) 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☐   </a:t>
            </a:r>
            <a:r>
              <a:rPr lang="fr-FR" sz="1800" dirty="0"/>
              <a:t>peu sûr (e )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☐   </a:t>
            </a:r>
            <a:r>
              <a:rPr lang="fr-FR" sz="1800" dirty="0"/>
              <a:t> pas sûr(e) 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☐</a:t>
            </a:r>
          </a:p>
          <a:p>
            <a:pPr marL="109728" indent="0">
              <a:buNone/>
            </a:pPr>
            <a:endParaRPr lang="fr-FR" sz="1800" dirty="0">
              <a:latin typeface="ＭＳ ゴシック"/>
              <a:ea typeface="ＭＳ ゴシック"/>
              <a:cs typeface="ＭＳ ゴシック"/>
            </a:endParaRPr>
          </a:p>
          <a:p>
            <a:pPr marL="109728" indent="0">
              <a:buNone/>
            </a:pPr>
            <a:r>
              <a:rPr lang="fr-FR" sz="1800" dirty="0">
                <a:ea typeface="ＭＳ ゴシック"/>
                <a:cs typeface="ＭＳ ゴシック"/>
              </a:rPr>
              <a:t>6- Le nombre de tubes de dermocorticoïdes prescrit en une seule fois n’est pas limité.</a:t>
            </a:r>
          </a:p>
          <a:p>
            <a:pPr marL="109728" indent="0">
              <a:buNone/>
            </a:pPr>
            <a:endParaRPr lang="fr-FR" sz="1800" dirty="0">
              <a:ea typeface="ＭＳ ゴシック"/>
              <a:cs typeface="ＭＳ ゴシック"/>
            </a:endParaRPr>
          </a:p>
          <a:p>
            <a:pPr marL="109728" indent="0">
              <a:buNone/>
            </a:pPr>
            <a:r>
              <a:rPr lang="fr-FR" sz="1800" dirty="0"/>
              <a:t>       </a:t>
            </a:r>
            <a:r>
              <a:rPr lang="fr-FR" sz="1800" dirty="0">
                <a:solidFill>
                  <a:srgbClr val="FF0000"/>
                </a:solidFill>
              </a:rPr>
              <a:t>VRAI </a:t>
            </a:r>
            <a:r>
              <a:rPr lang="fr-FR" sz="18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</a:t>
            </a:r>
            <a:r>
              <a:rPr lang="fr-FR" sz="1800" dirty="0">
                <a:solidFill>
                  <a:srgbClr val="FF0000"/>
                </a:solidFill>
              </a:rPr>
              <a:t>  </a:t>
            </a:r>
            <a:r>
              <a:rPr lang="fr-FR" sz="1800" dirty="0"/>
              <a:t>FAUX 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☐</a:t>
            </a:r>
          </a:p>
          <a:p>
            <a:pPr marL="109728" indent="0">
              <a:buNone/>
            </a:pPr>
            <a:r>
              <a:rPr lang="fr-FR" sz="1800" dirty="0"/>
              <a:t>                   Très sûr(e) </a:t>
            </a:r>
            <a:r>
              <a:rPr lang="fr-FR" sz="18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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   </a:t>
            </a:r>
            <a:r>
              <a:rPr lang="fr-FR" sz="1800" dirty="0"/>
              <a:t> sûr(e) 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☐   </a:t>
            </a:r>
            <a:r>
              <a:rPr lang="fr-FR" sz="1800" dirty="0"/>
              <a:t>peu sûr (e )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☐   </a:t>
            </a:r>
            <a:r>
              <a:rPr lang="fr-FR" sz="1800" dirty="0"/>
              <a:t> pas sûr(e) 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☐</a:t>
            </a:r>
            <a:endParaRPr lang="fr-FR" sz="1800" dirty="0">
              <a:ea typeface="ＭＳ ゴシック"/>
              <a:cs typeface="ＭＳ ゴシック"/>
            </a:endParaRPr>
          </a:p>
          <a:p>
            <a:pPr marL="109728" indent="0">
              <a:buNone/>
            </a:pPr>
            <a:endParaRPr lang="fr-FR" sz="1800" dirty="0">
              <a:latin typeface="ＭＳ ゴシック"/>
              <a:ea typeface="ＭＳ ゴシック"/>
              <a:cs typeface="ＭＳ ゴシック"/>
            </a:endParaRPr>
          </a:p>
          <a:p>
            <a:pPr marL="109728" indent="0">
              <a:buNone/>
            </a:pPr>
            <a:r>
              <a:rPr lang="fr-FR" sz="1800" dirty="0">
                <a:ea typeface="ＭＳ ゴシック"/>
                <a:cs typeface="ＭＳ ゴシック"/>
              </a:rPr>
              <a:t>7- Lors de la dispensation d’un dermocorticoïde, je délivre un seul tube à la fois, même si la prescription en stipule plus.</a:t>
            </a:r>
          </a:p>
          <a:p>
            <a:pPr marL="109728" indent="0">
              <a:buNone/>
            </a:pPr>
            <a:endParaRPr lang="fr-FR" sz="1800" dirty="0">
              <a:ea typeface="ＭＳ ゴシック"/>
              <a:cs typeface="ＭＳ ゴシック"/>
            </a:endParaRPr>
          </a:p>
          <a:p>
            <a:pPr marL="109728" indent="0">
              <a:buNone/>
            </a:pPr>
            <a:r>
              <a:rPr lang="fr-FR" sz="1800" dirty="0"/>
              <a:t>       OUI 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☐   </a:t>
            </a:r>
            <a:r>
              <a:rPr lang="fr-FR" sz="1800" dirty="0"/>
              <a:t>  </a:t>
            </a:r>
            <a:r>
              <a:rPr lang="fr-FR" sz="1800" dirty="0">
                <a:solidFill>
                  <a:srgbClr val="FF0000"/>
                </a:solidFill>
              </a:rPr>
              <a:t>NON </a:t>
            </a:r>
            <a:r>
              <a:rPr lang="fr-FR" sz="18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</a:t>
            </a:r>
            <a:r>
              <a:rPr lang="fr-FR" sz="1800" dirty="0">
                <a:solidFill>
                  <a:srgbClr val="FF0000"/>
                </a:solidFill>
                <a:latin typeface="ＭＳ ゴシック"/>
                <a:ea typeface="ＭＳ ゴシック"/>
                <a:cs typeface="ＭＳ ゴシック"/>
              </a:rPr>
              <a:t>    </a:t>
            </a:r>
            <a:r>
              <a:rPr lang="fr-FR" sz="1800" dirty="0">
                <a:ea typeface="ＭＳ ゴシック"/>
                <a:cs typeface="ＭＳ ゴシック"/>
              </a:rPr>
              <a:t>NE SAIT PAS</a:t>
            </a:r>
            <a:r>
              <a:rPr lang="fr-FR" sz="1800" dirty="0"/>
              <a:t> 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☐    </a:t>
            </a:r>
          </a:p>
          <a:p>
            <a:pPr marL="109728" indent="0">
              <a:buNone/>
            </a:pPr>
            <a:endParaRPr lang="fr-FR" sz="1800" dirty="0">
              <a:latin typeface="ＭＳ ゴシック"/>
              <a:ea typeface="ＭＳ ゴシック"/>
              <a:cs typeface="ＭＳ ゴシック"/>
            </a:endParaRPr>
          </a:p>
          <a:p>
            <a:pPr marL="109728" indent="0">
              <a:buNone/>
            </a:pPr>
            <a:r>
              <a:rPr lang="fr-FR" sz="1800" dirty="0">
                <a:ea typeface="ＭＳ ゴシック"/>
                <a:cs typeface="ＭＳ ゴシック"/>
              </a:rPr>
              <a:t>8- Je conseille d’utiliser le dermocorticoïde sur une sone élargie par rapport à la zone d’eczéma.</a:t>
            </a:r>
          </a:p>
          <a:p>
            <a:pPr marL="109728" indent="0">
              <a:buNone/>
            </a:pPr>
            <a:endParaRPr lang="fr-FR" sz="1800" dirty="0">
              <a:ea typeface="ＭＳ ゴシック"/>
              <a:cs typeface="ＭＳ ゴシック"/>
            </a:endParaRPr>
          </a:p>
          <a:p>
            <a:pPr marL="109728" indent="0">
              <a:buNone/>
            </a:pPr>
            <a:r>
              <a:rPr lang="fr-FR" sz="1800" dirty="0"/>
              <a:t> </a:t>
            </a:r>
            <a:r>
              <a:rPr lang="fr-FR" sz="1800" dirty="0">
                <a:solidFill>
                  <a:srgbClr val="FF0000"/>
                </a:solidFill>
              </a:rPr>
              <a:t>      OUI </a:t>
            </a:r>
            <a:r>
              <a:rPr lang="fr-FR" sz="18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</a:t>
            </a:r>
            <a:r>
              <a:rPr lang="fr-FR" sz="1800" dirty="0">
                <a:solidFill>
                  <a:srgbClr val="FF0000"/>
                </a:solidFill>
                <a:latin typeface="ＭＳ ゴシック"/>
                <a:ea typeface="ＭＳ ゴシック"/>
                <a:cs typeface="ＭＳ ゴシック"/>
              </a:rPr>
              <a:t>   </a:t>
            </a:r>
            <a:r>
              <a:rPr lang="fr-FR" sz="1800" dirty="0">
                <a:solidFill>
                  <a:srgbClr val="FF0000"/>
                </a:solidFill>
              </a:rPr>
              <a:t>  </a:t>
            </a:r>
            <a:r>
              <a:rPr lang="fr-FR" sz="1800" dirty="0"/>
              <a:t>NON 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☐    </a:t>
            </a:r>
            <a:r>
              <a:rPr lang="fr-FR" sz="1800" dirty="0">
                <a:ea typeface="ＭＳ ゴシック"/>
                <a:cs typeface="ＭＳ ゴシック"/>
              </a:rPr>
              <a:t>NE SAIT PAS</a:t>
            </a:r>
            <a:r>
              <a:rPr lang="fr-FR" sz="1800" dirty="0"/>
              <a:t> 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☐ </a:t>
            </a:r>
            <a:endParaRPr lang="fr-FR" sz="1800" dirty="0">
              <a:ea typeface="ＭＳ ゴシック"/>
              <a:cs typeface="ＭＳ ゴシック"/>
            </a:endParaRPr>
          </a:p>
          <a:p>
            <a:pPr marL="109728" indent="0">
              <a:buNone/>
            </a:pPr>
            <a:endParaRPr lang="fr-FR" sz="1800" dirty="0">
              <a:latin typeface="ＭＳ ゴシック"/>
              <a:ea typeface="ＭＳ ゴシック"/>
              <a:cs typeface="ＭＳ ゴシック"/>
            </a:endParaRPr>
          </a:p>
          <a:p>
            <a:pPr marL="109728" indent="0">
              <a:buNone/>
            </a:pPr>
            <a:endParaRPr lang="fr-FR" sz="1800" dirty="0">
              <a:latin typeface="ＭＳ ゴシック"/>
              <a:ea typeface="ＭＳ ゴシック"/>
              <a:cs typeface="ＭＳ ゴシック"/>
            </a:endParaRPr>
          </a:p>
          <a:p>
            <a:pPr marL="109728" indent="0">
              <a:buNone/>
            </a:pPr>
            <a:endParaRPr lang="fr-FR" sz="1800" dirty="0">
              <a:ea typeface="ＭＳ ゴシック"/>
              <a:cs typeface="ＭＳ ゴシック"/>
            </a:endParaRPr>
          </a:p>
          <a:p>
            <a:pPr marL="109728" indent="0">
              <a:buNone/>
            </a:pPr>
            <a:endParaRPr lang="fr-FR" sz="1800" dirty="0">
              <a:ea typeface="ＭＳ ゴシック"/>
              <a:cs typeface="ＭＳ ゴシック"/>
            </a:endParaRPr>
          </a:p>
          <a:p>
            <a:pPr marL="109728" indent="0">
              <a:buNone/>
            </a:pPr>
            <a:endParaRPr lang="fr-FR" sz="1800" dirty="0">
              <a:ea typeface="ＭＳ ゴシック"/>
              <a:cs typeface="ＭＳ ゴシック"/>
            </a:endParaRPr>
          </a:p>
          <a:p>
            <a:pPr marL="109728" indent="0">
              <a:buNone/>
            </a:pPr>
            <a:endParaRPr lang="fr-FR" sz="1800" dirty="0">
              <a:ea typeface="ＭＳ ゴシック"/>
              <a:cs typeface="ＭＳ ゴシック"/>
            </a:endParaRPr>
          </a:p>
          <a:p>
            <a:pPr marL="109728" indent="0">
              <a:buNone/>
            </a:pPr>
            <a:endParaRPr lang="fr-FR" sz="1800" dirty="0">
              <a:ea typeface="ＭＳ ゴシック"/>
              <a:cs typeface="ＭＳ ゴシック"/>
            </a:endParaRPr>
          </a:p>
          <a:p>
            <a:pPr marL="109728" indent="0">
              <a:buNone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8425722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719138" y="549275"/>
            <a:ext cx="8424862" cy="611981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fr-FR" sz="1800" dirty="0"/>
              <a:t>9- Je conseille d’utiliser le dermocorticoïde en diminuant progressivement son application: un jour sur deux, puis un jour sur trois.</a:t>
            </a:r>
          </a:p>
          <a:p>
            <a:pPr marL="109728" indent="0">
              <a:buNone/>
            </a:pPr>
            <a:endParaRPr lang="fr-FR" sz="1800" dirty="0"/>
          </a:p>
          <a:p>
            <a:pPr marL="109728" indent="0">
              <a:buNone/>
            </a:pPr>
            <a:r>
              <a:rPr lang="fr-FR" sz="1800" dirty="0"/>
              <a:t>      OUI 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☐   </a:t>
            </a:r>
            <a:r>
              <a:rPr lang="fr-FR" sz="1800" dirty="0"/>
              <a:t>  </a:t>
            </a:r>
            <a:r>
              <a:rPr lang="fr-FR" sz="1800" dirty="0">
                <a:solidFill>
                  <a:srgbClr val="FF0000"/>
                </a:solidFill>
              </a:rPr>
              <a:t>NON </a:t>
            </a:r>
            <a:r>
              <a:rPr lang="fr-FR" sz="18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</a:t>
            </a:r>
            <a:r>
              <a:rPr lang="fr-FR" sz="1800" dirty="0">
                <a:solidFill>
                  <a:srgbClr val="FF0000"/>
                </a:solidFill>
                <a:latin typeface="ＭＳ ゴシック"/>
                <a:ea typeface="ＭＳ ゴシック"/>
                <a:cs typeface="ＭＳ ゴシック"/>
              </a:rPr>
              <a:t>    </a:t>
            </a:r>
            <a:r>
              <a:rPr lang="fr-FR" sz="1800" dirty="0">
                <a:ea typeface="ＭＳ ゴシック"/>
                <a:cs typeface="ＭＳ ゴシック"/>
              </a:rPr>
              <a:t>NE SAIT PAS</a:t>
            </a:r>
            <a:r>
              <a:rPr lang="fr-FR" sz="1800" dirty="0"/>
              <a:t> 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☐ </a:t>
            </a:r>
          </a:p>
          <a:p>
            <a:pPr marL="109728" indent="0">
              <a:buNone/>
            </a:pPr>
            <a:endParaRPr lang="fr-FR" sz="1800" dirty="0">
              <a:latin typeface="ＭＳ ゴシック"/>
              <a:ea typeface="ＭＳ ゴシック"/>
              <a:cs typeface="ＭＳ ゴシック"/>
            </a:endParaRPr>
          </a:p>
          <a:p>
            <a:pPr marL="109728" indent="0">
              <a:buNone/>
            </a:pPr>
            <a:r>
              <a:rPr lang="fr-FR" sz="1800" dirty="0">
                <a:ea typeface="ＭＳ ゴシック"/>
                <a:cs typeface="ＭＳ ゴシック"/>
              </a:rPr>
              <a:t>10- J’interdis l’application du dermocorticoïde sur le visage.</a:t>
            </a:r>
          </a:p>
          <a:p>
            <a:pPr marL="109728" indent="0">
              <a:buNone/>
            </a:pPr>
            <a:endParaRPr lang="fr-FR" sz="1800" dirty="0">
              <a:ea typeface="ＭＳ ゴシック"/>
              <a:cs typeface="ＭＳ ゴシック"/>
            </a:endParaRPr>
          </a:p>
          <a:p>
            <a:pPr marL="109728" indent="0">
              <a:buNone/>
            </a:pPr>
            <a:r>
              <a:rPr lang="fr-FR" sz="1800" dirty="0"/>
              <a:t>      OUI 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☐   </a:t>
            </a:r>
            <a:r>
              <a:rPr lang="fr-FR" sz="1800" dirty="0"/>
              <a:t>  </a:t>
            </a:r>
            <a:r>
              <a:rPr lang="fr-FR" sz="1800" dirty="0">
                <a:solidFill>
                  <a:srgbClr val="FF0000"/>
                </a:solidFill>
              </a:rPr>
              <a:t>NON </a:t>
            </a:r>
            <a:r>
              <a:rPr lang="fr-FR" sz="18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</a:t>
            </a:r>
            <a:r>
              <a:rPr lang="fr-FR" sz="1800" dirty="0">
                <a:solidFill>
                  <a:srgbClr val="FF0000"/>
                </a:solidFill>
                <a:latin typeface="ＭＳ ゴシック"/>
                <a:ea typeface="ＭＳ ゴシック"/>
                <a:cs typeface="ＭＳ ゴシック"/>
              </a:rPr>
              <a:t>    </a:t>
            </a:r>
            <a:r>
              <a:rPr lang="fr-FR" sz="1800" dirty="0">
                <a:ea typeface="ＭＳ ゴシック"/>
                <a:cs typeface="ＭＳ ゴシック"/>
              </a:rPr>
              <a:t>NE SAIT PAS</a:t>
            </a:r>
            <a:r>
              <a:rPr lang="fr-FR" sz="1800" dirty="0"/>
              <a:t> 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☐</a:t>
            </a:r>
          </a:p>
          <a:p>
            <a:pPr marL="109728" indent="0">
              <a:buNone/>
            </a:pPr>
            <a:endParaRPr lang="fr-FR" sz="1800" dirty="0">
              <a:latin typeface="ＭＳ ゴシック"/>
              <a:ea typeface="ＭＳ ゴシック"/>
              <a:cs typeface="ＭＳ ゴシック"/>
            </a:endParaRPr>
          </a:p>
          <a:p>
            <a:pPr marL="109728" indent="0">
              <a:buNone/>
            </a:pPr>
            <a:r>
              <a:rPr lang="fr-FR" sz="1800" dirty="0">
                <a:ea typeface="ＭＳ ゴシック"/>
                <a:cs typeface="ＭＳ ゴシック"/>
              </a:rPr>
              <a:t>11- Je souligne le risque de surinfection avec l’usage des dermocorticoïdes et conseille de désinfecter la zone avant leur application.</a:t>
            </a:r>
          </a:p>
          <a:p>
            <a:pPr marL="109728" indent="0">
              <a:buNone/>
            </a:pPr>
            <a:endParaRPr lang="fr-FR" sz="1800" dirty="0">
              <a:latin typeface="ＭＳ ゴシック"/>
              <a:ea typeface="ＭＳ ゴシック"/>
              <a:cs typeface="ＭＳ ゴシック"/>
            </a:endParaRPr>
          </a:p>
          <a:p>
            <a:pPr marL="109728" indent="0">
              <a:buNone/>
            </a:pPr>
            <a:r>
              <a:rPr lang="fr-FR" sz="1800" dirty="0"/>
              <a:t>      OUI 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☐   </a:t>
            </a:r>
            <a:r>
              <a:rPr lang="fr-FR" sz="1800" dirty="0"/>
              <a:t>  </a:t>
            </a:r>
            <a:r>
              <a:rPr lang="fr-FR" sz="1800" dirty="0">
                <a:solidFill>
                  <a:srgbClr val="FF0000"/>
                </a:solidFill>
              </a:rPr>
              <a:t>NON </a:t>
            </a:r>
            <a:r>
              <a:rPr lang="fr-FR" sz="18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</a:t>
            </a:r>
            <a:r>
              <a:rPr lang="fr-FR" sz="1800" dirty="0">
                <a:solidFill>
                  <a:srgbClr val="FF0000"/>
                </a:solidFill>
                <a:latin typeface="ＭＳ ゴシック"/>
                <a:ea typeface="ＭＳ ゴシック"/>
                <a:cs typeface="ＭＳ ゴシック"/>
              </a:rPr>
              <a:t>    </a:t>
            </a:r>
            <a:r>
              <a:rPr lang="fr-FR" sz="1800" dirty="0">
                <a:ea typeface="ＭＳ ゴシック"/>
                <a:cs typeface="ＭＳ ゴシック"/>
              </a:rPr>
              <a:t>NE SAIT PAS</a:t>
            </a:r>
            <a:r>
              <a:rPr lang="fr-FR" sz="1800" dirty="0"/>
              <a:t> 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☐ </a:t>
            </a:r>
          </a:p>
          <a:p>
            <a:pPr marL="109728" indent="0">
              <a:buNone/>
            </a:pPr>
            <a:endParaRPr lang="fr-FR" sz="1800" dirty="0">
              <a:latin typeface="ＭＳ ゴシック"/>
              <a:ea typeface="ＭＳ ゴシック"/>
              <a:cs typeface="ＭＳ ゴシック"/>
            </a:endParaRPr>
          </a:p>
          <a:p>
            <a:pPr marL="109728" indent="0">
              <a:buNone/>
            </a:pPr>
            <a:r>
              <a:rPr lang="fr-FR" sz="1800" dirty="0">
                <a:ea typeface="ＭＳ ゴシック"/>
                <a:cs typeface="ＭＳ ゴシック"/>
              </a:rPr>
              <a:t>12- Je suis réticent(e) lors de la délivrance chronique de dermocorticoïdes chez un patient, et conseille de </a:t>
            </a:r>
            <a:r>
              <a:rPr lang="fr-FR" sz="1800" dirty="0" err="1">
                <a:ea typeface="ＭＳ ゴシック"/>
                <a:cs typeface="ＭＳ ゴシック"/>
              </a:rPr>
              <a:t>reconsulter</a:t>
            </a:r>
            <a:r>
              <a:rPr lang="fr-FR" sz="1800" dirty="0">
                <a:ea typeface="ＭＳ ゴシック"/>
                <a:cs typeface="ＭＳ ゴシック"/>
              </a:rPr>
              <a:t> même si l’ordonnance présentée est encore valide.</a:t>
            </a:r>
          </a:p>
          <a:p>
            <a:pPr marL="109728" indent="0">
              <a:buNone/>
            </a:pPr>
            <a:endParaRPr lang="fr-FR" sz="1800" dirty="0">
              <a:latin typeface="ＭＳ ゴシック"/>
              <a:ea typeface="ＭＳ ゴシック"/>
              <a:cs typeface="ＭＳ ゴシック"/>
            </a:endParaRPr>
          </a:p>
          <a:p>
            <a:pPr marL="109728" indent="0">
              <a:buNone/>
            </a:pPr>
            <a:r>
              <a:rPr lang="fr-FR" sz="1800" dirty="0"/>
              <a:t>      OUI 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☐   </a:t>
            </a:r>
            <a:r>
              <a:rPr lang="fr-FR" sz="1800" dirty="0"/>
              <a:t>  </a:t>
            </a:r>
            <a:r>
              <a:rPr lang="fr-FR" sz="1800" dirty="0">
                <a:solidFill>
                  <a:srgbClr val="FF0000"/>
                </a:solidFill>
              </a:rPr>
              <a:t>NON </a:t>
            </a:r>
            <a:r>
              <a:rPr lang="fr-FR" sz="18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</a:t>
            </a:r>
            <a:r>
              <a:rPr lang="fr-FR" sz="1800" dirty="0">
                <a:solidFill>
                  <a:srgbClr val="FF0000"/>
                </a:solidFill>
                <a:latin typeface="ＭＳ ゴシック"/>
                <a:ea typeface="ＭＳ ゴシック"/>
                <a:cs typeface="ＭＳ ゴシック"/>
              </a:rPr>
              <a:t>    </a:t>
            </a:r>
            <a:r>
              <a:rPr lang="fr-FR" sz="1800" dirty="0">
                <a:ea typeface="ＭＳ ゴシック"/>
                <a:cs typeface="ＭＳ ゴシック"/>
              </a:rPr>
              <a:t>NE SAIT PAS</a:t>
            </a:r>
            <a:r>
              <a:rPr lang="fr-FR" sz="1800" dirty="0"/>
              <a:t> </a:t>
            </a:r>
            <a:r>
              <a:rPr lang="fr-FR" sz="1800" dirty="0">
                <a:latin typeface="ＭＳ ゴシック"/>
                <a:ea typeface="ＭＳ ゴシック"/>
                <a:cs typeface="ＭＳ ゴシック"/>
              </a:rPr>
              <a:t>☐  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2876811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Savoir utiliser les dermocorticoïdes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fr-FR" dirty="0"/>
          </a:p>
          <a:p>
            <a:r>
              <a:rPr lang="fr-FR" dirty="0"/>
              <a:t>Lequel?</a:t>
            </a:r>
          </a:p>
          <a:p>
            <a:endParaRPr lang="fr-FR" dirty="0"/>
          </a:p>
          <a:p>
            <a:r>
              <a:rPr lang="fr-FR" dirty="0"/>
              <a:t>Combien de temps ?</a:t>
            </a:r>
          </a:p>
          <a:p>
            <a:endParaRPr lang="fr-FR" dirty="0"/>
          </a:p>
          <a:p>
            <a:r>
              <a:rPr lang="fr-FR" dirty="0"/>
              <a:t>Posologie?</a:t>
            </a:r>
          </a:p>
          <a:p>
            <a:endParaRPr lang="fr-FR" dirty="0"/>
          </a:p>
          <a:p>
            <a:r>
              <a:rPr lang="fr-FR" dirty="0"/>
              <a:t>Où?</a:t>
            </a:r>
          </a:p>
          <a:p>
            <a:endParaRPr lang="fr-FR" dirty="0"/>
          </a:p>
          <a:p>
            <a:r>
              <a:rPr lang="fr-FR" dirty="0"/>
              <a:t>Contre indication?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Lequel?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sz="2000" dirty="0" err="1"/>
              <a:t>Clobetasol</a:t>
            </a:r>
            <a:r>
              <a:rPr lang="fr-FR" sz="2000" dirty="0"/>
              <a:t> </a:t>
            </a:r>
            <a:r>
              <a:rPr lang="fr-FR" sz="2000" dirty="0" err="1"/>
              <a:t>propionate</a:t>
            </a:r>
            <a:r>
              <a:rPr lang="fr-FR" sz="2000" dirty="0"/>
              <a:t> :                  </a:t>
            </a:r>
            <a:r>
              <a:rPr lang="fr-FR" sz="2000" i="1" dirty="0" err="1"/>
              <a:t>clobex</a:t>
            </a:r>
            <a:r>
              <a:rPr lang="fr-FR" sz="2000" i="1" dirty="0">
                <a:sym typeface="Symbol"/>
              </a:rPr>
              <a:t></a:t>
            </a:r>
            <a:r>
              <a:rPr lang="fr-FR" sz="2000" i="1" dirty="0"/>
              <a:t>, </a:t>
            </a:r>
            <a:r>
              <a:rPr lang="fr-FR" sz="2000" i="1" dirty="0" err="1"/>
              <a:t>dermoval</a:t>
            </a:r>
            <a:r>
              <a:rPr lang="fr-FR" sz="2000" i="1" dirty="0"/>
              <a:t>,</a:t>
            </a:r>
            <a:r>
              <a:rPr lang="fr-FR" sz="2000" i="1" dirty="0">
                <a:sym typeface="Symbol"/>
              </a:rPr>
              <a:t></a:t>
            </a:r>
            <a:r>
              <a:rPr lang="fr-FR" sz="2000" i="1" dirty="0"/>
              <a:t> </a:t>
            </a:r>
            <a:r>
              <a:rPr lang="fr-FR" sz="2000" i="1" dirty="0" err="1"/>
              <a:t>clarelux</a:t>
            </a:r>
            <a:r>
              <a:rPr lang="fr-FR" sz="2000" i="1" dirty="0">
                <a:sym typeface="Symbol"/>
              </a:rPr>
              <a:t> </a:t>
            </a:r>
            <a:endParaRPr lang="fr-FR" sz="2000" i="1" dirty="0"/>
          </a:p>
          <a:p>
            <a:pPr>
              <a:buNone/>
            </a:pPr>
            <a:endParaRPr lang="fr-FR" sz="2000" dirty="0"/>
          </a:p>
          <a:p>
            <a:pPr>
              <a:buNone/>
            </a:pPr>
            <a:r>
              <a:rPr lang="fr-FR" sz="2000" dirty="0" err="1"/>
              <a:t>Betamethasone</a:t>
            </a:r>
            <a:r>
              <a:rPr lang="fr-FR" sz="2000" dirty="0"/>
              <a:t> :                              </a:t>
            </a:r>
            <a:r>
              <a:rPr lang="fr-FR" sz="2000" i="1" dirty="0" err="1"/>
              <a:t>betneval</a:t>
            </a:r>
            <a:r>
              <a:rPr lang="fr-FR" sz="2000" i="1" dirty="0">
                <a:sym typeface="Symbol"/>
              </a:rPr>
              <a:t> </a:t>
            </a:r>
            <a:r>
              <a:rPr lang="fr-FR" sz="2000" i="1" dirty="0"/>
              <a:t>, </a:t>
            </a:r>
            <a:r>
              <a:rPr lang="fr-FR" sz="2000" i="1" dirty="0" err="1"/>
              <a:t>diprosone</a:t>
            </a:r>
            <a:r>
              <a:rPr lang="fr-FR" sz="2000" i="1" dirty="0">
                <a:sym typeface="Symbol"/>
              </a:rPr>
              <a:t> </a:t>
            </a:r>
            <a:endParaRPr lang="fr-FR" sz="2000" i="1" dirty="0"/>
          </a:p>
          <a:p>
            <a:pPr>
              <a:buNone/>
            </a:pPr>
            <a:r>
              <a:rPr lang="fr-FR" sz="2000" dirty="0"/>
              <a:t>Hydrocortisone </a:t>
            </a:r>
            <a:r>
              <a:rPr lang="fr-FR" sz="2000" dirty="0" err="1"/>
              <a:t>aceponate</a:t>
            </a:r>
            <a:r>
              <a:rPr lang="fr-FR" sz="2000" dirty="0"/>
              <a:t> :          </a:t>
            </a:r>
            <a:r>
              <a:rPr lang="fr-FR" sz="2000" i="1" dirty="0" err="1"/>
              <a:t>efficort</a:t>
            </a:r>
            <a:r>
              <a:rPr lang="fr-FR" sz="2000" i="1" dirty="0">
                <a:sym typeface="Symbol"/>
              </a:rPr>
              <a:t> </a:t>
            </a:r>
            <a:r>
              <a:rPr lang="fr-FR" sz="2000" i="1" dirty="0"/>
              <a:t> </a:t>
            </a:r>
          </a:p>
          <a:p>
            <a:pPr>
              <a:buNone/>
            </a:pPr>
            <a:r>
              <a:rPr lang="fr-FR" sz="2000" dirty="0" err="1"/>
              <a:t>Difluprednate</a:t>
            </a:r>
            <a:r>
              <a:rPr lang="fr-FR" sz="2000" dirty="0"/>
              <a:t> :                                 </a:t>
            </a:r>
            <a:r>
              <a:rPr lang="fr-FR" sz="2000" i="1" dirty="0" err="1"/>
              <a:t>epitopic</a:t>
            </a:r>
            <a:r>
              <a:rPr lang="fr-FR" sz="2000" i="1" dirty="0">
                <a:sym typeface="Symbol"/>
              </a:rPr>
              <a:t> </a:t>
            </a:r>
            <a:r>
              <a:rPr lang="fr-FR" sz="2000" i="1" dirty="0"/>
              <a:t> </a:t>
            </a:r>
          </a:p>
          <a:p>
            <a:pPr>
              <a:buNone/>
            </a:pPr>
            <a:r>
              <a:rPr lang="fr-FR" sz="2000" dirty="0" err="1"/>
              <a:t>Fluticasone</a:t>
            </a:r>
            <a:r>
              <a:rPr lang="fr-FR" sz="2000" dirty="0"/>
              <a:t> :                                     </a:t>
            </a:r>
            <a:r>
              <a:rPr lang="fr-FR" sz="2000" i="1" dirty="0" err="1"/>
              <a:t>flixovate</a:t>
            </a:r>
            <a:r>
              <a:rPr lang="fr-FR" sz="2000" i="1" dirty="0">
                <a:sym typeface="Symbol"/>
              </a:rPr>
              <a:t> </a:t>
            </a:r>
            <a:r>
              <a:rPr lang="fr-FR" sz="2000" i="1" dirty="0"/>
              <a:t> </a:t>
            </a:r>
          </a:p>
          <a:p>
            <a:pPr>
              <a:buNone/>
            </a:pPr>
            <a:r>
              <a:rPr lang="fr-FR" sz="2000" dirty="0" err="1"/>
              <a:t>Desonide</a:t>
            </a:r>
            <a:r>
              <a:rPr lang="fr-FR" sz="2000" dirty="0"/>
              <a:t> :                                         </a:t>
            </a:r>
            <a:r>
              <a:rPr lang="fr-FR" sz="2000" i="1" dirty="0" err="1"/>
              <a:t>locatop</a:t>
            </a:r>
            <a:r>
              <a:rPr lang="fr-FR" sz="2000" i="1" dirty="0">
                <a:sym typeface="Symbol"/>
              </a:rPr>
              <a:t> </a:t>
            </a:r>
            <a:r>
              <a:rPr lang="fr-FR" sz="2000" i="1" dirty="0"/>
              <a:t> </a:t>
            </a:r>
          </a:p>
          <a:p>
            <a:pPr>
              <a:buNone/>
            </a:pPr>
            <a:r>
              <a:rPr lang="fr-FR" sz="2000" dirty="0"/>
              <a:t>Hydrocortisone butyrate :              </a:t>
            </a:r>
            <a:r>
              <a:rPr lang="fr-FR" sz="2000" i="1" dirty="0" err="1"/>
              <a:t>locoid</a:t>
            </a:r>
            <a:r>
              <a:rPr lang="fr-FR" sz="2000" i="1" dirty="0">
                <a:sym typeface="Symbol"/>
              </a:rPr>
              <a:t> </a:t>
            </a:r>
            <a:r>
              <a:rPr lang="fr-FR" sz="2000" i="1" dirty="0"/>
              <a:t> </a:t>
            </a:r>
          </a:p>
          <a:p>
            <a:pPr>
              <a:buNone/>
            </a:pPr>
            <a:r>
              <a:rPr lang="fr-FR" sz="2000" dirty="0" err="1"/>
              <a:t>Diflucortolone</a:t>
            </a:r>
            <a:r>
              <a:rPr lang="fr-FR" sz="2000" dirty="0"/>
              <a:t> </a:t>
            </a:r>
            <a:r>
              <a:rPr lang="fr-FR" sz="2000" dirty="0" err="1"/>
              <a:t>valerianate</a:t>
            </a:r>
            <a:r>
              <a:rPr lang="fr-FR" sz="2000" dirty="0"/>
              <a:t> :           </a:t>
            </a:r>
            <a:r>
              <a:rPr lang="fr-FR" sz="2000" i="1" dirty="0" err="1"/>
              <a:t>nerisone</a:t>
            </a:r>
            <a:r>
              <a:rPr lang="fr-FR" sz="2000" i="1" dirty="0">
                <a:sym typeface="Symbol"/>
              </a:rPr>
              <a:t> </a:t>
            </a:r>
            <a:r>
              <a:rPr lang="fr-FR" sz="2000" i="1" dirty="0"/>
              <a:t> </a:t>
            </a:r>
          </a:p>
          <a:p>
            <a:pPr>
              <a:buNone/>
            </a:pPr>
            <a:endParaRPr lang="fr-FR" sz="2000" dirty="0"/>
          </a:p>
          <a:p>
            <a:pPr>
              <a:buNone/>
            </a:pPr>
            <a:r>
              <a:rPr lang="fr-FR" sz="2000" dirty="0" err="1"/>
              <a:t>Desonide</a:t>
            </a:r>
            <a:r>
              <a:rPr lang="fr-FR" sz="2000" dirty="0"/>
              <a:t> :                                          </a:t>
            </a:r>
            <a:r>
              <a:rPr lang="fr-FR" sz="2000" i="1" dirty="0" err="1"/>
              <a:t>locapred</a:t>
            </a:r>
            <a:r>
              <a:rPr lang="fr-FR" sz="2000" i="1" dirty="0"/>
              <a:t>,</a:t>
            </a:r>
            <a:r>
              <a:rPr lang="fr-FR" sz="2000" i="1" dirty="0">
                <a:sym typeface="Symbol"/>
              </a:rPr>
              <a:t> </a:t>
            </a:r>
            <a:r>
              <a:rPr lang="fr-FR" sz="2000" i="1" dirty="0"/>
              <a:t> </a:t>
            </a:r>
            <a:r>
              <a:rPr lang="fr-FR" sz="2000" i="1" dirty="0" err="1"/>
              <a:t>tridesonit</a:t>
            </a:r>
            <a:r>
              <a:rPr lang="fr-FR" sz="2000" i="1" dirty="0">
                <a:sym typeface="Symbol"/>
              </a:rPr>
              <a:t> </a:t>
            </a:r>
            <a:r>
              <a:rPr lang="fr-FR" sz="2000" i="1" dirty="0"/>
              <a:t> </a:t>
            </a:r>
          </a:p>
          <a:p>
            <a:pPr>
              <a:buNone/>
            </a:pPr>
            <a:endParaRPr lang="fr-FR" sz="2000" dirty="0"/>
          </a:p>
          <a:p>
            <a:pPr>
              <a:buNone/>
            </a:pPr>
            <a:endParaRPr lang="fr-FR" sz="2000" dirty="0"/>
          </a:p>
          <a:p>
            <a:pPr>
              <a:buNone/>
            </a:pPr>
            <a:endParaRPr lang="fr-FR" sz="2000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19E1C2-0A70-483A-8F3A-248A1DA57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Combien de temps?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E81402-3ABD-4EE8-AF54-EBB008DB7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fr-FR" dirty="0"/>
              <a:t>On commence quand ? Dès que :</a:t>
            </a:r>
          </a:p>
          <a:p>
            <a:pPr marL="624078" indent="-514350">
              <a:buFont typeface="+mj-lt"/>
              <a:buAutoNum type="arabicPeriod"/>
            </a:pPr>
            <a:r>
              <a:rPr lang="fr-FR" dirty="0"/>
              <a:t>ça gratte </a:t>
            </a:r>
          </a:p>
          <a:p>
            <a:pPr marL="624078" indent="-514350">
              <a:buFont typeface="+mj-lt"/>
              <a:buAutoNum type="arabicPeriod"/>
            </a:pPr>
            <a:r>
              <a:rPr lang="fr-FR" dirty="0"/>
              <a:t>et / ou c’est rouge</a:t>
            </a:r>
          </a:p>
          <a:p>
            <a:pPr marL="109728" indent="0">
              <a:buNone/>
            </a:pPr>
            <a:endParaRPr lang="fr-FR" dirty="0"/>
          </a:p>
          <a:p>
            <a:pPr marL="109728" indent="0">
              <a:buNone/>
            </a:pPr>
            <a:r>
              <a:rPr lang="fr-FR" dirty="0"/>
              <a:t>On arrête quand ? Quand : </a:t>
            </a:r>
          </a:p>
          <a:p>
            <a:pPr marL="624078" indent="-514350">
              <a:buFont typeface="+mj-lt"/>
              <a:buAutoNum type="arabicPeriod"/>
            </a:pPr>
            <a:r>
              <a:rPr lang="fr-FR" dirty="0"/>
              <a:t>ni ça gratte, </a:t>
            </a:r>
          </a:p>
          <a:p>
            <a:pPr marL="624078" indent="-514350">
              <a:buFont typeface="+mj-lt"/>
              <a:buAutoNum type="arabicPeriod"/>
            </a:pPr>
            <a:r>
              <a:rPr lang="fr-FR" dirty="0"/>
              <a:t>ni c’est rouge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66970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Posologie = Unité phalangette</a:t>
            </a:r>
          </a:p>
        </p:txBody>
      </p:sp>
      <p:pic>
        <p:nvPicPr>
          <p:cNvPr id="4" name="Espace réservé du contenu 3" descr="unité phalanget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636912"/>
            <a:ext cx="3115798" cy="1689043"/>
          </a:xfrm>
        </p:spPr>
      </p:pic>
      <p:pic>
        <p:nvPicPr>
          <p:cNvPr id="5" name="Image 4" descr="main droi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85728" y="2564904"/>
            <a:ext cx="2578644" cy="3168352"/>
          </a:xfrm>
          <a:prstGeom prst="rect">
            <a:avLst/>
          </a:prstGeom>
        </p:spPr>
      </p:pic>
      <p:pic>
        <p:nvPicPr>
          <p:cNvPr id="6" name="Image 5" descr="main gauch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2420888"/>
            <a:ext cx="2773248" cy="33112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87624" y="5301208"/>
            <a:ext cx="6840760" cy="1556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Membre inférieur = 8</a:t>
            </a:r>
          </a:p>
          <a:p>
            <a:pPr algn="ctr"/>
            <a:r>
              <a:rPr lang="fr-FR" dirty="0"/>
              <a:t>Membre supérieur = 4 </a:t>
            </a:r>
          </a:p>
          <a:p>
            <a:pPr algn="ctr"/>
            <a:r>
              <a:rPr lang="fr-FR" dirty="0"/>
              <a:t>Tête et cou = 2,5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Rappel : physiopathologie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Maladie cutanée </a:t>
            </a:r>
            <a:r>
              <a:rPr lang="fr-FR" dirty="0" err="1"/>
              <a:t>épigénétique</a:t>
            </a:r>
            <a:endParaRPr lang="fr-FR" dirty="0"/>
          </a:p>
          <a:p>
            <a:pPr>
              <a:buNone/>
            </a:pPr>
            <a:endParaRPr lang="fr-FR" dirty="0"/>
          </a:p>
          <a:p>
            <a:r>
              <a:rPr lang="fr-FR" dirty="0"/>
              <a:t>Inflammatoire , chronique évoluant par crises</a:t>
            </a:r>
          </a:p>
          <a:p>
            <a:endParaRPr lang="fr-FR" dirty="0"/>
          </a:p>
          <a:p>
            <a:r>
              <a:rPr lang="fr-FR" dirty="0"/>
              <a:t>Porte d’entrée de la marche atopique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C83B00-833D-475F-A347-FD84269DE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Où?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16B8B7-BF81-4C7D-86CB-1DE981B2A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Adaptation âge ?</a:t>
            </a:r>
          </a:p>
          <a:p>
            <a:pPr marL="109728" indent="0">
              <a:buNone/>
            </a:pPr>
            <a:endParaRPr lang="fr-FR" dirty="0"/>
          </a:p>
          <a:p>
            <a:r>
              <a:rPr lang="fr-FR" dirty="0"/>
              <a:t>Pas de localisation interdite (paupières, couches)</a:t>
            </a:r>
          </a:p>
          <a:p>
            <a:pPr marL="109728" indent="0">
              <a:buNone/>
            </a:pPr>
            <a:endParaRPr lang="fr-FR" dirty="0"/>
          </a:p>
          <a:p>
            <a:r>
              <a:rPr lang="fr-FR" b="1" dirty="0"/>
              <a:t>DEBORDER</a:t>
            </a:r>
            <a:r>
              <a:rPr lang="fr-FR" dirty="0"/>
              <a:t> largement au-delà de la plaque visible</a:t>
            </a:r>
          </a:p>
        </p:txBody>
      </p:sp>
    </p:spTree>
    <p:extLst>
      <p:ext uri="{BB962C8B-B14F-4D97-AF65-F5344CB8AC3E}">
        <p14:creationId xmlns:p14="http://schemas.microsoft.com/office/powerpoint/2010/main" val="19920277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69E3C0-1444-4D73-8009-0D4A3FC6A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Contre-indications et difficultés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170F81-8C8C-4EEC-97ED-C79896726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Erreur de diagnostic  (champignon, herpès, impétigo)</a:t>
            </a:r>
          </a:p>
          <a:p>
            <a:endParaRPr lang="fr-FR" dirty="0"/>
          </a:p>
          <a:p>
            <a:r>
              <a:rPr lang="fr-FR" dirty="0"/>
              <a:t>La cortisone par voie orale</a:t>
            </a:r>
          </a:p>
          <a:p>
            <a:endParaRPr lang="fr-FR" dirty="0"/>
          </a:p>
          <a:p>
            <a:r>
              <a:rPr lang="fr-FR" dirty="0"/>
              <a:t>Difficultés de la surinfection?</a:t>
            </a:r>
          </a:p>
          <a:p>
            <a:endParaRPr lang="fr-FR" dirty="0"/>
          </a:p>
          <a:p>
            <a:r>
              <a:rPr lang="fr-FR" dirty="0"/>
              <a:t>Quand reconsulter ?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109728" indent="0">
              <a:buNone/>
            </a:pPr>
            <a:endParaRPr lang="fr-FR" dirty="0"/>
          </a:p>
          <a:p>
            <a:pPr marL="109728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68467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87D46A-9F4C-4FAF-BE50-02C621DA3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Erreur de diagnostic!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E14B483-DCE2-48B0-BA60-9711EAF2F8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777" y="2249488"/>
            <a:ext cx="2432446" cy="4324350"/>
          </a:xfrm>
        </p:spPr>
      </p:pic>
    </p:spTree>
    <p:extLst>
      <p:ext uri="{BB962C8B-B14F-4D97-AF65-F5344CB8AC3E}">
        <p14:creationId xmlns:p14="http://schemas.microsoft.com/office/powerpoint/2010/main" val="4391100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  Tacrolimus </a:t>
            </a:r>
            <a:r>
              <a:rPr lang="fr-FR" dirty="0" err="1"/>
              <a:t>Protopic</a:t>
            </a:r>
            <a:r>
              <a:rPr lang="fr-FR" dirty="0">
                <a:sym typeface="Symbol"/>
              </a:rPr>
              <a:t> </a:t>
            </a:r>
            <a:r>
              <a:rPr lang="fr-FR" dirty="0" err="1">
                <a:sym typeface="Symbol"/>
              </a:rPr>
              <a:t>Takrozem</a:t>
            </a:r>
            <a:r>
              <a:rPr lang="fr-FR" dirty="0">
                <a:sym typeface="Symbol"/>
              </a:rPr>
              <a:t>®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Pourquoi</a:t>
            </a:r>
          </a:p>
          <a:p>
            <a:r>
              <a:rPr lang="fr-FR" dirty="0"/>
              <a:t>Quand</a:t>
            </a:r>
          </a:p>
          <a:p>
            <a:r>
              <a:rPr lang="fr-FR" dirty="0"/>
              <a:t>Comment</a:t>
            </a:r>
          </a:p>
          <a:p>
            <a:r>
              <a:rPr lang="fr-FR" dirty="0"/>
              <a:t>Quel dosage</a:t>
            </a:r>
          </a:p>
          <a:p>
            <a:r>
              <a:rPr lang="fr-FR" dirty="0"/>
              <a:t>Durée</a:t>
            </a:r>
          </a:p>
          <a:p>
            <a:r>
              <a:rPr lang="fr-FR" dirty="0"/>
              <a:t>Risques à court terme ( herpès , surinfection)</a:t>
            </a:r>
          </a:p>
          <a:p>
            <a:r>
              <a:rPr lang="fr-FR" dirty="0"/>
              <a:t>Risque ? ( cancers)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00FF56-01A0-4212-80F6-800DDD826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cas d’échecs des tt locaux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2C7DC2-B61E-44E7-BCD6-46F07541F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Méthotrexate</a:t>
            </a:r>
          </a:p>
          <a:p>
            <a:pPr marL="109728" indent="0">
              <a:buNone/>
            </a:pPr>
            <a:endParaRPr lang="fr-FR" dirty="0"/>
          </a:p>
          <a:p>
            <a:r>
              <a:rPr lang="fr-FR" dirty="0"/>
              <a:t>Ciclosporine</a:t>
            </a:r>
          </a:p>
          <a:p>
            <a:pPr marL="109728" indent="0">
              <a:buNone/>
            </a:pPr>
            <a:endParaRPr lang="fr-FR" dirty="0"/>
          </a:p>
          <a:p>
            <a:r>
              <a:rPr lang="fr-FR" dirty="0"/>
              <a:t>Biothérapies</a:t>
            </a:r>
          </a:p>
        </p:txBody>
      </p:sp>
    </p:spTree>
    <p:extLst>
      <p:ext uri="{BB962C8B-B14F-4D97-AF65-F5344CB8AC3E}">
        <p14:creationId xmlns:p14="http://schemas.microsoft.com/office/powerpoint/2010/main" val="8119603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Dermatite atopique  : le plan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1/ </a:t>
            </a:r>
            <a:r>
              <a:rPr lang="fr-FR" b="1" dirty="0">
                <a:solidFill>
                  <a:srgbClr val="92D050"/>
                </a:solidFill>
              </a:rPr>
              <a:t>rappel</a:t>
            </a:r>
            <a:r>
              <a:rPr lang="fr-FR" dirty="0">
                <a:solidFill>
                  <a:srgbClr val="92D050"/>
                </a:solidFill>
              </a:rPr>
              <a:t> sur la D.A. </a:t>
            </a:r>
          </a:p>
          <a:p>
            <a:pPr>
              <a:buNone/>
            </a:pPr>
            <a:endParaRPr lang="fr-FR" dirty="0">
              <a:solidFill>
                <a:srgbClr val="92D050"/>
              </a:solidFill>
            </a:endParaRPr>
          </a:p>
          <a:p>
            <a:r>
              <a:rPr lang="fr-FR" dirty="0">
                <a:solidFill>
                  <a:srgbClr val="92D050"/>
                </a:solidFill>
              </a:rPr>
              <a:t>2/ </a:t>
            </a:r>
            <a:r>
              <a:rPr lang="fr-FR" b="1" dirty="0">
                <a:solidFill>
                  <a:srgbClr val="92D050"/>
                </a:solidFill>
              </a:rPr>
              <a:t>agir</a:t>
            </a:r>
            <a:r>
              <a:rPr lang="fr-FR" dirty="0">
                <a:solidFill>
                  <a:srgbClr val="92D050"/>
                </a:solidFill>
              </a:rPr>
              <a:t> : les facteurs déclenchant et la crise</a:t>
            </a:r>
          </a:p>
          <a:p>
            <a:pPr>
              <a:buNone/>
            </a:pPr>
            <a:endParaRPr lang="fr-FR" dirty="0"/>
          </a:p>
          <a:p>
            <a:r>
              <a:rPr lang="fr-FR" dirty="0"/>
              <a:t>3/ </a:t>
            </a:r>
            <a:r>
              <a:rPr lang="fr-FR" b="1" dirty="0"/>
              <a:t>expliquer</a:t>
            </a:r>
            <a:r>
              <a:rPr lang="fr-FR" dirty="0"/>
              <a:t> : répondre aux questions</a:t>
            </a:r>
          </a:p>
        </p:txBody>
      </p:sp>
    </p:spTree>
    <p:extLst>
      <p:ext uri="{BB962C8B-B14F-4D97-AF65-F5344CB8AC3E}">
        <p14:creationId xmlns:p14="http://schemas.microsoft.com/office/powerpoint/2010/main" val="22921113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18D106-1EAF-4FEB-8B10-7DD7A448E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Commentaire d’ordonnance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292D03-9192-463E-B8C6-331F3FC27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Questionner le déroulement de la consultation</a:t>
            </a:r>
          </a:p>
          <a:p>
            <a:r>
              <a:rPr lang="fr-FR" dirty="0"/>
              <a:t>Ecouter</a:t>
            </a:r>
          </a:p>
          <a:p>
            <a:r>
              <a:rPr lang="fr-FR" dirty="0"/>
              <a:t>Pas de discordance</a:t>
            </a:r>
          </a:p>
          <a:p>
            <a:r>
              <a:rPr lang="fr-FR" dirty="0"/>
              <a:t>Evaluer </a:t>
            </a:r>
            <a:r>
              <a:rPr lang="fr-FR" dirty="0" err="1"/>
              <a:t>cr</a:t>
            </a:r>
            <a:r>
              <a:rPr lang="fr-FR" dirty="0"/>
              <a:t> qui se faire déjà</a:t>
            </a:r>
          </a:p>
          <a:p>
            <a:r>
              <a:rPr lang="fr-FR" dirty="0"/>
              <a:t>Rassurer, renforcer, sécuriser</a:t>
            </a:r>
          </a:p>
        </p:txBody>
      </p:sp>
    </p:spTree>
    <p:extLst>
      <p:ext uri="{BB962C8B-B14F-4D97-AF65-F5344CB8AC3E}">
        <p14:creationId xmlns:p14="http://schemas.microsoft.com/office/powerpoint/2010/main" val="3847800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          Trucs et astuces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fr-FR" sz="2000" dirty="0"/>
              <a:t>Enveloppements : </a:t>
            </a:r>
            <a:r>
              <a:rPr lang="fr-FR" sz="2000" dirty="0" err="1"/>
              <a:t>tubifast</a:t>
            </a:r>
            <a:r>
              <a:rPr lang="fr-FR" sz="2000" dirty="0">
                <a:sym typeface="Symbol"/>
              </a:rPr>
              <a:t></a:t>
            </a:r>
            <a:endParaRPr lang="fr-FR" sz="2000" dirty="0"/>
          </a:p>
          <a:p>
            <a:pPr>
              <a:buNone/>
            </a:pPr>
            <a:endParaRPr lang="fr-FR" sz="2000" dirty="0"/>
          </a:p>
          <a:p>
            <a:pPr>
              <a:buNone/>
            </a:pPr>
            <a:r>
              <a:rPr lang="fr-FR" sz="2000" dirty="0"/>
              <a:t>L’occlusion par pansements sur les plaques</a:t>
            </a:r>
          </a:p>
          <a:p>
            <a:pPr>
              <a:buNone/>
            </a:pPr>
            <a:endParaRPr lang="fr-FR" sz="2000" dirty="0"/>
          </a:p>
          <a:p>
            <a:pPr>
              <a:buNone/>
            </a:pPr>
            <a:r>
              <a:rPr lang="fr-FR" sz="2000" dirty="0" err="1"/>
              <a:t>Dalibours</a:t>
            </a:r>
            <a:r>
              <a:rPr lang="fr-FR" sz="2000" dirty="0"/>
              <a:t> pour les poils : gel douche et crèmes</a:t>
            </a:r>
          </a:p>
          <a:p>
            <a:pPr>
              <a:buNone/>
            </a:pPr>
            <a:endParaRPr lang="fr-FR" sz="2000" dirty="0"/>
          </a:p>
          <a:p>
            <a:pPr>
              <a:buNone/>
            </a:pPr>
            <a:r>
              <a:rPr lang="fr-FR" sz="2000" dirty="0"/>
              <a:t>Jamais d’antiseptique alcoolisés, se limiter aux </a:t>
            </a:r>
            <a:r>
              <a:rPr lang="fr-FR" sz="2000" dirty="0" err="1"/>
              <a:t>Dalibours</a:t>
            </a:r>
            <a:endParaRPr lang="fr-FR" sz="2000" dirty="0"/>
          </a:p>
          <a:p>
            <a:pPr>
              <a:buNone/>
            </a:pPr>
            <a:endParaRPr lang="fr-FR" sz="2000" dirty="0"/>
          </a:p>
          <a:p>
            <a:pPr>
              <a:buNone/>
            </a:pPr>
            <a:r>
              <a:rPr lang="fr-FR" sz="2000" dirty="0"/>
              <a:t>Gants de coton pour les crevasses des mains</a:t>
            </a:r>
          </a:p>
          <a:p>
            <a:pPr>
              <a:buNone/>
            </a:pPr>
            <a:endParaRPr lang="fr-FR" sz="2000" dirty="0"/>
          </a:p>
          <a:p>
            <a:pPr>
              <a:buNone/>
            </a:pPr>
            <a:r>
              <a:rPr lang="fr-FR" sz="2000" dirty="0"/>
              <a:t>Couper les ongles</a:t>
            </a:r>
          </a:p>
          <a:p>
            <a:pPr>
              <a:buNone/>
            </a:pPr>
            <a:endParaRPr lang="fr-FR" sz="2000" dirty="0"/>
          </a:p>
          <a:p>
            <a:pPr>
              <a:buNone/>
            </a:pPr>
            <a:r>
              <a:rPr lang="fr-FR" sz="2000" dirty="0"/>
              <a:t>Alternatives aux grattages..</a:t>
            </a:r>
          </a:p>
          <a:p>
            <a:pPr>
              <a:buNone/>
            </a:pPr>
            <a:endParaRPr lang="fr-FR" sz="2000" dirty="0"/>
          </a:p>
          <a:p>
            <a:pPr>
              <a:buNone/>
            </a:pPr>
            <a:endParaRPr lang="fr-FR" sz="2000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   Conseils au comptoir  : alimentation 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fr-FR" dirty="0"/>
          </a:p>
          <a:p>
            <a:r>
              <a:rPr lang="fr-FR" dirty="0"/>
              <a:t>Moins de sucre  et moins de mauvais corps gras</a:t>
            </a:r>
          </a:p>
          <a:p>
            <a:pPr>
              <a:buNone/>
            </a:pPr>
            <a:endParaRPr lang="fr-FR" dirty="0"/>
          </a:p>
          <a:p>
            <a:r>
              <a:rPr lang="fr-FR" dirty="0"/>
              <a:t>Lutter contre la fermentation  : gluten? Lait? dissocier féculents et légumes ?</a:t>
            </a:r>
          </a:p>
          <a:p>
            <a:pPr>
              <a:buNone/>
            </a:pPr>
            <a:endParaRPr lang="fr-FR" dirty="0"/>
          </a:p>
          <a:p>
            <a:r>
              <a:rPr lang="fr-FR" dirty="0"/>
              <a:t>Changer le lait du bébé : uniquement si tt bien fait et ne passe pas </a:t>
            </a:r>
          </a:p>
          <a:p>
            <a:endParaRPr lang="fr-FR" dirty="0"/>
          </a:p>
          <a:p>
            <a:pPr>
              <a:buNone/>
            </a:pPr>
            <a:r>
              <a:rPr lang="fr-FR" dirty="0"/>
              <a:t>                    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  Conseils : compléments  alimentaires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fr-FR" dirty="0"/>
          </a:p>
          <a:p>
            <a:r>
              <a:rPr lang="fr-FR" dirty="0"/>
              <a:t>Pour éviter les antibiotiques</a:t>
            </a:r>
          </a:p>
          <a:p>
            <a:r>
              <a:rPr lang="fr-FR" dirty="0"/>
              <a:t>Pour refaire la flore </a:t>
            </a:r>
          </a:p>
          <a:p>
            <a:r>
              <a:rPr lang="fr-FR" dirty="0"/>
              <a:t>Pour </a:t>
            </a:r>
            <a:r>
              <a:rPr lang="fr-FR" dirty="0" err="1"/>
              <a:t>regraisser</a:t>
            </a:r>
            <a:r>
              <a:rPr lang="fr-FR" dirty="0"/>
              <a:t> la peau ?</a:t>
            </a:r>
          </a:p>
          <a:p>
            <a:r>
              <a:rPr lang="fr-FR" dirty="0"/>
              <a:t>Pour la fatigue </a:t>
            </a:r>
          </a:p>
          <a:p>
            <a:pPr>
              <a:buNone/>
            </a:pPr>
            <a:r>
              <a:rPr lang="fr-FR" dirty="0"/>
              <a:t>                    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Rappel : physiopathologie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Maladie cutanée </a:t>
            </a:r>
            <a:r>
              <a:rPr lang="fr-FR" dirty="0" err="1">
                <a:solidFill>
                  <a:srgbClr val="FF0000"/>
                </a:solidFill>
              </a:rPr>
              <a:t>épigénétique</a:t>
            </a:r>
            <a:endParaRPr lang="fr-FR" dirty="0">
              <a:solidFill>
                <a:srgbClr val="FF0000"/>
              </a:solidFill>
            </a:endParaRPr>
          </a:p>
          <a:p>
            <a:pPr>
              <a:buNone/>
            </a:pPr>
            <a:endParaRPr lang="fr-FR" dirty="0"/>
          </a:p>
          <a:p>
            <a:r>
              <a:rPr lang="fr-FR" dirty="0"/>
              <a:t>Inflammatoire , chronique évoluant par crises</a:t>
            </a:r>
          </a:p>
          <a:p>
            <a:endParaRPr lang="fr-FR" dirty="0"/>
          </a:p>
          <a:p>
            <a:r>
              <a:rPr lang="fr-FR" dirty="0"/>
              <a:t>Porte d’entrée de la marche atopique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7BE492-BBBA-4654-9205-ADF294BFA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Conseils au comptoir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61776C-9814-4B3D-A4A8-7FEBBC644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Se méfier des messages parasites</a:t>
            </a:r>
          </a:p>
          <a:p>
            <a:endParaRPr lang="fr-FR" dirty="0"/>
          </a:p>
          <a:p>
            <a:r>
              <a:rPr lang="fr-FR" dirty="0"/>
              <a:t>Attention à la communication non verbale</a:t>
            </a:r>
          </a:p>
          <a:p>
            <a:endParaRPr lang="fr-FR" dirty="0"/>
          </a:p>
          <a:p>
            <a:r>
              <a:rPr lang="fr-FR" dirty="0"/>
              <a:t>Chasser la corticophobie , elle revient au galop</a:t>
            </a:r>
          </a:p>
        </p:txBody>
      </p:sp>
    </p:spTree>
    <p:extLst>
      <p:ext uri="{BB962C8B-B14F-4D97-AF65-F5344CB8AC3E}">
        <p14:creationId xmlns:p14="http://schemas.microsoft.com/office/powerpoint/2010/main" val="19814127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/>
          <a:lstStyle/>
          <a:p>
            <a:r>
              <a:rPr lang="fr-FR" dirty="0"/>
              <a:t>Conseil au comptoir : remotiver </a:t>
            </a:r>
          </a:p>
        </p:txBody>
      </p:sp>
      <p:pic>
        <p:nvPicPr>
          <p:cNvPr id="4" name="Espace réservé du contenu 3" descr="faire ses soi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41420" y="3531553"/>
            <a:ext cx="1661160" cy="1760220"/>
          </a:xfrm>
        </p:spPr>
      </p:pic>
      <p:pic>
        <p:nvPicPr>
          <p:cNvPr id="5" name="Image 4" descr="consult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1340768"/>
            <a:ext cx="1851660" cy="1577340"/>
          </a:xfrm>
          <a:prstGeom prst="rect">
            <a:avLst/>
          </a:prstGeom>
        </p:spPr>
      </p:pic>
      <p:pic>
        <p:nvPicPr>
          <p:cNvPr id="6" name="Image 5" descr="le deni de la malad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412776"/>
            <a:ext cx="896519" cy="1358288"/>
          </a:xfrm>
          <a:prstGeom prst="rect">
            <a:avLst/>
          </a:prstGeom>
        </p:spPr>
      </p:pic>
      <p:pic>
        <p:nvPicPr>
          <p:cNvPr id="7" name="Image 6" descr="pharmaci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7624" y="3717032"/>
            <a:ext cx="1282452" cy="1282452"/>
          </a:xfrm>
          <a:prstGeom prst="rect">
            <a:avLst/>
          </a:prstGeom>
        </p:spPr>
      </p:pic>
      <p:pic>
        <p:nvPicPr>
          <p:cNvPr id="8" name="Image 7" descr="ordonnanc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88224" y="1556792"/>
            <a:ext cx="1653540" cy="1767840"/>
          </a:xfrm>
          <a:prstGeom prst="rect">
            <a:avLst/>
          </a:prstGeom>
        </p:spPr>
      </p:pic>
      <p:pic>
        <p:nvPicPr>
          <p:cNvPr id="9" name="Image 8" descr="bonheu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48264" y="4509120"/>
            <a:ext cx="1501140" cy="1943100"/>
          </a:xfrm>
          <a:prstGeom prst="rect">
            <a:avLst/>
          </a:prstGeom>
        </p:spPr>
      </p:pic>
      <p:cxnSp>
        <p:nvCxnSpPr>
          <p:cNvPr id="13" name="Connecteur en arc 12"/>
          <p:cNvCxnSpPr>
            <a:stCxn id="6" idx="3"/>
          </p:cNvCxnSpPr>
          <p:nvPr/>
        </p:nvCxnSpPr>
        <p:spPr>
          <a:xfrm>
            <a:off x="1508079" y="2091920"/>
            <a:ext cx="2271833" cy="68900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en arc 15"/>
          <p:cNvCxnSpPr/>
          <p:nvPr/>
        </p:nvCxnSpPr>
        <p:spPr>
          <a:xfrm>
            <a:off x="5436096" y="1700808"/>
            <a:ext cx="1512168" cy="108012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en arc 22"/>
          <p:cNvCxnSpPr/>
          <p:nvPr/>
        </p:nvCxnSpPr>
        <p:spPr>
          <a:xfrm rot="10800000" flipV="1">
            <a:off x="2555776" y="2924944"/>
            <a:ext cx="3816424" cy="136815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en arc 24"/>
          <p:cNvCxnSpPr/>
          <p:nvPr/>
        </p:nvCxnSpPr>
        <p:spPr>
          <a:xfrm>
            <a:off x="1763688" y="5157192"/>
            <a:ext cx="2160240" cy="43204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en arc 26"/>
          <p:cNvCxnSpPr/>
          <p:nvPr/>
        </p:nvCxnSpPr>
        <p:spPr>
          <a:xfrm>
            <a:off x="5436096" y="4581128"/>
            <a:ext cx="1418456" cy="9144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Savoir reconnaitre les différentes lésions </a:t>
            </a:r>
          </a:p>
        </p:txBody>
      </p:sp>
      <p:pic>
        <p:nvPicPr>
          <p:cNvPr id="5" name="Espace réservé du contenu 4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166269"/>
            <a:ext cx="4038600" cy="2692400"/>
          </a:xfrm>
        </p:spPr>
      </p:pic>
      <p:pic>
        <p:nvPicPr>
          <p:cNvPr id="6" name="Espace réservé du contenu 5" descr="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3166269"/>
            <a:ext cx="4038600" cy="2692400"/>
          </a:xfr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Surinfections</a:t>
            </a:r>
          </a:p>
        </p:txBody>
      </p:sp>
      <p:pic>
        <p:nvPicPr>
          <p:cNvPr id="7" name="Espace réservé du contenu 6" descr="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166269"/>
            <a:ext cx="4038600" cy="2692400"/>
          </a:xfrm>
        </p:spPr>
      </p:pic>
      <p:pic>
        <p:nvPicPr>
          <p:cNvPr id="8" name="Espace réservé du contenu 7" descr="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3166269"/>
            <a:ext cx="4038600" cy="2692400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Visage </a:t>
            </a:r>
          </a:p>
        </p:txBody>
      </p:sp>
      <p:pic>
        <p:nvPicPr>
          <p:cNvPr id="7" name="Espace réservé du contenu 6" descr="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166269"/>
            <a:ext cx="4038600" cy="2692400"/>
          </a:xfrm>
        </p:spPr>
      </p:pic>
      <p:pic>
        <p:nvPicPr>
          <p:cNvPr id="8" name="Espace réservé du contenu 7" descr="1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3166269"/>
            <a:ext cx="4038600" cy="2692400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Les poils</a:t>
            </a:r>
          </a:p>
        </p:txBody>
      </p:sp>
      <p:pic>
        <p:nvPicPr>
          <p:cNvPr id="10" name="Espace réservé du contenu 4" descr="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166269"/>
            <a:ext cx="4038600" cy="2692400"/>
          </a:xfrm>
        </p:spPr>
      </p:pic>
      <p:pic>
        <p:nvPicPr>
          <p:cNvPr id="8" name="Espace réservé du contenu 7" descr="1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3166269"/>
            <a:ext cx="4038600" cy="2692400"/>
          </a:xfr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Peau noire/ la main </a:t>
            </a:r>
          </a:p>
        </p:txBody>
      </p:sp>
      <p:pic>
        <p:nvPicPr>
          <p:cNvPr id="12" name="Espace réservé du contenu 11" descr="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166269"/>
            <a:ext cx="4038600" cy="2692400"/>
          </a:xfrm>
        </p:spPr>
      </p:pic>
      <p:pic>
        <p:nvPicPr>
          <p:cNvPr id="6" name="Espace réservé du contenu 5" descr="2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3166269"/>
            <a:ext cx="4038600" cy="2692400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1DB2D0-412F-4947-9C3A-A9722F884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 anchor="ctr">
            <a:normAutofit/>
          </a:bodyPr>
          <a:lstStyle/>
          <a:p>
            <a:r>
              <a:rPr lang="fr-FR"/>
              <a:t>Pop Training 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DCEF6BFE-A0CF-40E5-9BA6-8DDBBFE6345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83751"/>
            <a:ext cx="4038600" cy="2857309"/>
          </a:xfrm>
          <a:noFill/>
        </p:spPr>
      </p:pic>
      <p:pic>
        <p:nvPicPr>
          <p:cNvPr id="7" name="Espace réservé du contenu 6" descr="Une image contenant texte, carte de visite&#10;&#10;Description générée automatiquement">
            <a:extLst>
              <a:ext uri="{FF2B5EF4-FFF2-40B4-BE49-F238E27FC236}">
                <a16:creationId xmlns:a16="http://schemas.microsoft.com/office/drawing/2014/main" id="{A5DBE1D1-3B6E-400F-BFC4-1D1CBD5D3C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83455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2296718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5EB63B47-9443-4F1C-8B21-EA65A9FFC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Retour de la formation 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DBF4124-9FAE-4DF6-8769-3B45F4F21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 err="1"/>
              <a:t>Creme</a:t>
            </a:r>
            <a:r>
              <a:rPr lang="fr-FR" sz="2000" dirty="0"/>
              <a:t> barrière pour la piscine</a:t>
            </a:r>
          </a:p>
          <a:p>
            <a:r>
              <a:rPr lang="fr-FR" sz="2000" dirty="0"/>
              <a:t>La grossesse et l’allaitement</a:t>
            </a:r>
          </a:p>
          <a:p>
            <a:r>
              <a:rPr lang="fr-FR" sz="2000" dirty="0"/>
              <a:t>Dans les trucs et astuces : le pouce sucé</a:t>
            </a:r>
          </a:p>
          <a:p>
            <a:endParaRPr lang="fr-FR" sz="2000" dirty="0"/>
          </a:p>
          <a:p>
            <a:r>
              <a:rPr lang="fr-FR" sz="2000" dirty="0"/>
              <a:t>Points bien acquis : la place des émollients, la corticophobie, l’unité phalangette, la </a:t>
            </a:r>
            <a:r>
              <a:rPr lang="fr-FR" sz="2000" dirty="0" err="1"/>
              <a:t>qtte</a:t>
            </a:r>
            <a:r>
              <a:rPr lang="fr-FR" sz="2000" dirty="0"/>
              <a:t> nécessaire, pas de décroissance, comment expliquer, la crise, le quizz, </a:t>
            </a:r>
            <a:r>
              <a:rPr lang="fr-FR" sz="2000"/>
              <a:t>pop training</a:t>
            </a:r>
          </a:p>
          <a:p>
            <a:endParaRPr lang="fr-FR" sz="2000" dirty="0"/>
          </a:p>
          <a:p>
            <a:r>
              <a:rPr lang="fr-FR" dirty="0"/>
              <a:t>Demande : mettre plus de cas cliniques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6115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Rappel : physiopathologie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Maladie cutanée </a:t>
            </a:r>
            <a:r>
              <a:rPr lang="fr-FR" dirty="0" err="1"/>
              <a:t>épigénétique</a:t>
            </a:r>
            <a:endParaRPr lang="fr-FR" dirty="0"/>
          </a:p>
          <a:p>
            <a:pPr>
              <a:buNone/>
            </a:pPr>
            <a:endParaRPr lang="fr-FR" dirty="0"/>
          </a:p>
          <a:p>
            <a:r>
              <a:rPr lang="fr-FR" dirty="0">
                <a:solidFill>
                  <a:srgbClr val="FF0000"/>
                </a:solidFill>
              </a:rPr>
              <a:t>Inflammatoire </a:t>
            </a:r>
            <a:r>
              <a:rPr lang="fr-FR" dirty="0"/>
              <a:t>, chronique évoluant par crises</a:t>
            </a:r>
          </a:p>
          <a:p>
            <a:endParaRPr lang="fr-FR" dirty="0"/>
          </a:p>
          <a:p>
            <a:r>
              <a:rPr lang="fr-FR" dirty="0"/>
              <a:t>Porte d’entrée de la marche atopique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Rappel : physiopathologie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Maladie cutanée </a:t>
            </a:r>
            <a:r>
              <a:rPr lang="fr-FR" dirty="0" err="1"/>
              <a:t>épigénétique</a:t>
            </a:r>
            <a:endParaRPr lang="fr-FR" dirty="0"/>
          </a:p>
          <a:p>
            <a:pPr>
              <a:buNone/>
            </a:pPr>
            <a:endParaRPr lang="fr-FR" dirty="0"/>
          </a:p>
          <a:p>
            <a:r>
              <a:rPr lang="fr-FR" dirty="0"/>
              <a:t>Inflammatoire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, chronique évoluant par </a:t>
            </a:r>
            <a:r>
              <a:rPr lang="fr-FR" dirty="0">
                <a:solidFill>
                  <a:srgbClr val="FF0000"/>
                </a:solidFill>
              </a:rPr>
              <a:t>crises</a:t>
            </a:r>
          </a:p>
          <a:p>
            <a:endParaRPr lang="fr-FR" dirty="0"/>
          </a:p>
          <a:p>
            <a:r>
              <a:rPr lang="fr-FR" dirty="0"/>
              <a:t>Porte d’entrée de la marche atopique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Rappel : physiopathologie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Maladie cutanée </a:t>
            </a:r>
            <a:r>
              <a:rPr lang="fr-FR" dirty="0" err="1"/>
              <a:t>épigénétique</a:t>
            </a:r>
            <a:endParaRPr lang="fr-FR" dirty="0"/>
          </a:p>
          <a:p>
            <a:pPr>
              <a:buNone/>
            </a:pPr>
            <a:endParaRPr lang="fr-FR" dirty="0"/>
          </a:p>
          <a:p>
            <a:r>
              <a:rPr lang="fr-FR" dirty="0"/>
              <a:t>Inflammatoire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, chronique évoluant par crises</a:t>
            </a:r>
          </a:p>
          <a:p>
            <a:endParaRPr lang="fr-FR" dirty="0"/>
          </a:p>
          <a:p>
            <a:r>
              <a:rPr lang="fr-FR" dirty="0"/>
              <a:t>Porte d’entrée de la </a:t>
            </a:r>
            <a:r>
              <a:rPr lang="fr-FR" dirty="0">
                <a:solidFill>
                  <a:srgbClr val="FF0000"/>
                </a:solidFill>
              </a:rPr>
              <a:t>marche atopique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Agir : La marche de l’</a:t>
            </a:r>
            <a:r>
              <a:rPr lang="fr-FR" dirty="0" err="1"/>
              <a:t>atopie</a:t>
            </a:r>
            <a:r>
              <a:rPr lang="fr-FR" dirty="0"/>
              <a:t> </a:t>
            </a:r>
          </a:p>
        </p:txBody>
      </p:sp>
      <p:pic>
        <p:nvPicPr>
          <p:cNvPr id="1026" name="Picture 2" descr="D:\Document de Utilisateur\Mes Documents\Magali\DA\livres\5 ovadia changer son regard\graphique-marche-atopiqu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276872"/>
            <a:ext cx="6431299" cy="41446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in">
  <a:themeElements>
    <a:clrScheme name="Urbai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i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i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0</TotalTime>
  <Words>2024</Words>
  <Application>Microsoft Office PowerPoint</Application>
  <PresentationFormat>Affichage à l'écran (4:3)</PresentationFormat>
  <Paragraphs>525</Paragraphs>
  <Slides>58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58</vt:i4>
      </vt:variant>
    </vt:vector>
  </HeadingPairs>
  <TitlesOfParts>
    <vt:vector size="66" baseType="lpstr">
      <vt:lpstr>ＭＳ ゴシック</vt:lpstr>
      <vt:lpstr>Arial</vt:lpstr>
      <vt:lpstr>Calibri</vt:lpstr>
      <vt:lpstr>Georgia</vt:lpstr>
      <vt:lpstr>Trebuchet MS</vt:lpstr>
      <vt:lpstr>Wingdings</vt:lpstr>
      <vt:lpstr>Wingdings 2</vt:lpstr>
      <vt:lpstr>Urbain</vt:lpstr>
      <vt:lpstr>Dermatite atopique</vt:lpstr>
      <vt:lpstr>Dermatite atopique  : le plan </vt:lpstr>
      <vt:lpstr>Eczéma : une grande famille</vt:lpstr>
      <vt:lpstr>Rappel : physiopathologie</vt:lpstr>
      <vt:lpstr>Rappel : physiopathologie</vt:lpstr>
      <vt:lpstr>Rappel : physiopathologie</vt:lpstr>
      <vt:lpstr>Rappel : physiopathologie</vt:lpstr>
      <vt:lpstr>Rappel : physiopathologie</vt:lpstr>
      <vt:lpstr>Agir : La marche de l’atopie </vt:lpstr>
      <vt:lpstr>Conséquences</vt:lpstr>
      <vt:lpstr>   Quelle est LA cause?</vt:lpstr>
      <vt:lpstr> Rappel : La peau manque de gras </vt:lpstr>
      <vt:lpstr>Rappel : la peau atopique est trouée </vt:lpstr>
      <vt:lpstr>   Rappel : Le jeu des 4 différences</vt:lpstr>
      <vt:lpstr>Présentation PowerPoint</vt:lpstr>
      <vt:lpstr>Rappel : la peau est connectée</vt:lpstr>
      <vt:lpstr>Rappel : la peau est connectée</vt:lpstr>
      <vt:lpstr>Dermatite atopique : le plan</vt:lpstr>
      <vt:lpstr>Agir : le plan</vt:lpstr>
      <vt:lpstr>Les 2 ennemis dans la salle de bain</vt:lpstr>
      <vt:lpstr>      Agir : la bonne hygiène</vt:lpstr>
      <vt:lpstr>Les émollients : pourquoi?   </vt:lpstr>
      <vt:lpstr>Les émollients : pourquoi? </vt:lpstr>
      <vt:lpstr>Les émollients : classification</vt:lpstr>
      <vt:lpstr>Les émollients : prise en charge</vt:lpstr>
      <vt:lpstr>Le bon émollient = choix du patient </vt:lpstr>
      <vt:lpstr>Les émollients : conclusion</vt:lpstr>
      <vt:lpstr>Agir : le plan</vt:lpstr>
      <vt:lpstr>Savoir reconnaitre une crise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Savoir utiliser les dermocorticoïdes</vt:lpstr>
      <vt:lpstr>Lequel?</vt:lpstr>
      <vt:lpstr>Combien de temps?</vt:lpstr>
      <vt:lpstr>Posologie = Unité phalangette</vt:lpstr>
      <vt:lpstr>Où?</vt:lpstr>
      <vt:lpstr>Contre-indications et difficultés</vt:lpstr>
      <vt:lpstr>Erreur de diagnostic!</vt:lpstr>
      <vt:lpstr>  Tacrolimus Protopic Takrozem®</vt:lpstr>
      <vt:lpstr>En cas d’échecs des tt locaux ?</vt:lpstr>
      <vt:lpstr>Dermatite atopique  : le plan </vt:lpstr>
      <vt:lpstr>Commentaire d’ordonnance</vt:lpstr>
      <vt:lpstr>           Trucs et astuces</vt:lpstr>
      <vt:lpstr>   Conseils au comptoir  : alimentation </vt:lpstr>
      <vt:lpstr>  Conseils : compléments  alimentaires</vt:lpstr>
      <vt:lpstr>Conseils au comptoir :</vt:lpstr>
      <vt:lpstr>Conseil au comptoir : remotiver </vt:lpstr>
      <vt:lpstr>Savoir reconnaitre les différentes lésions </vt:lpstr>
      <vt:lpstr>Surinfections</vt:lpstr>
      <vt:lpstr>Visage </vt:lpstr>
      <vt:lpstr> Les poils</vt:lpstr>
      <vt:lpstr>Peau noire/ la main </vt:lpstr>
      <vt:lpstr>Pop Training </vt:lpstr>
      <vt:lpstr>Retour de la formation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</dc:creator>
  <cp:lastModifiedBy>MAGALI BOUTTAZ</cp:lastModifiedBy>
  <cp:revision>125</cp:revision>
  <dcterms:created xsi:type="dcterms:W3CDTF">2017-01-30T19:31:54Z</dcterms:created>
  <dcterms:modified xsi:type="dcterms:W3CDTF">2021-03-01T13:22:18Z</dcterms:modified>
</cp:coreProperties>
</file>