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70" r:id="rId6"/>
    <p:sldId id="271" r:id="rId7"/>
    <p:sldId id="272" r:id="rId8"/>
    <p:sldId id="273" r:id="rId9"/>
    <p:sldId id="275" r:id="rId10"/>
    <p:sldId id="274" r:id="rId11"/>
    <p:sldId id="268" r:id="rId12"/>
    <p:sldId id="269" r:id="rId13"/>
    <p:sldId id="260" r:id="rId14"/>
    <p:sldId id="276" r:id="rId15"/>
    <p:sldId id="279" r:id="rId16"/>
    <p:sldId id="283" r:id="rId17"/>
    <p:sldId id="284" r:id="rId18"/>
    <p:sldId id="280" r:id="rId19"/>
    <p:sldId id="277" r:id="rId20"/>
    <p:sldId id="278" r:id="rId21"/>
    <p:sldId id="281" r:id="rId22"/>
    <p:sldId id="282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301C-DE12-49A7-A853-5CC6F0F2CEB4}" type="datetimeFigureOut">
              <a:rPr lang="fr-FR" smtClean="0"/>
              <a:pPr/>
              <a:t>31/10/2020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dermatite atopique à l’officine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fr-FR" dirty="0"/>
              <a:t>La DA est un incendie </a:t>
            </a:r>
          </a:p>
        </p:txBody>
      </p:sp>
      <p:pic>
        <p:nvPicPr>
          <p:cNvPr id="5" name="Espace réservé du contenu 4" descr="boite allumet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2798064" cy="2026920"/>
          </a:xfrm>
        </p:spPr>
      </p:pic>
      <p:pic>
        <p:nvPicPr>
          <p:cNvPr id="6" name="Image 5" descr="incend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556792"/>
            <a:ext cx="1903088" cy="19155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378904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/>
              <a:t>La peau sèche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L’air ambiant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La sueur et la flore cutanée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La flore intestinale, l’alimentation, le tube digestif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/>
              <a:t>Le stress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faut-il traiter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   Marche atopique </a:t>
            </a:r>
          </a:p>
        </p:txBody>
      </p:sp>
      <p:pic>
        <p:nvPicPr>
          <p:cNvPr id="7" name="Espace réservé du contenu 6" descr="graphique-marche-atopiq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794" y="3045619"/>
            <a:ext cx="3429000" cy="22098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  Estime de soi</a:t>
            </a:r>
          </a:p>
        </p:txBody>
      </p:sp>
      <p:pic>
        <p:nvPicPr>
          <p:cNvPr id="8" name="Espace réservé du contenu 7" descr="le regar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38280" y="2605183"/>
            <a:ext cx="3255264" cy="30906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traiter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Discours scientifique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La cortisone sert à éteindre l’incendie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 Faire de la prévention,   c’est identifier les  boites d’allumettes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   Pédagogie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  <a:p>
            <a:pPr>
              <a:buNone/>
            </a:pPr>
            <a:r>
              <a:rPr lang="fr-FR" dirty="0"/>
              <a:t>Savoir ce que le patient  a déjà fait comme parcours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Et ce qu’il en dit 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place de la pharmacie est capitale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   Vous êtes la dernière parole avant la mise en                  place du traitement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Testez votre </a:t>
            </a:r>
            <a:r>
              <a:rPr lang="fr-FR" dirty="0" err="1"/>
              <a:t>cortico</a:t>
            </a:r>
            <a:r>
              <a:rPr lang="fr-FR" dirty="0"/>
              <a:t> connaissance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     Ses avantages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 err="1"/>
              <a:t>Rapidite</a:t>
            </a:r>
            <a:endParaRPr lang="fr-FR" dirty="0"/>
          </a:p>
          <a:p>
            <a:pPr>
              <a:buNone/>
            </a:pPr>
            <a:r>
              <a:rPr lang="fr-FR" dirty="0"/>
              <a:t>Confort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Ses risques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La peau s’habitue</a:t>
            </a:r>
          </a:p>
          <a:p>
            <a:pPr>
              <a:buNone/>
            </a:pPr>
            <a:r>
              <a:rPr lang="fr-FR" dirty="0"/>
              <a:t>Ca sèche</a:t>
            </a:r>
          </a:p>
          <a:p>
            <a:pPr>
              <a:buNone/>
            </a:pPr>
            <a:r>
              <a:rPr lang="fr-FR" dirty="0"/>
              <a:t>Peau fine</a:t>
            </a:r>
          </a:p>
          <a:p>
            <a:pPr>
              <a:buNone/>
            </a:pPr>
            <a:r>
              <a:rPr lang="fr-FR" dirty="0"/>
              <a:t>Soleil?</a:t>
            </a:r>
          </a:p>
          <a:p>
            <a:pPr>
              <a:buNone/>
            </a:pPr>
            <a:r>
              <a:rPr lang="fr-FR" dirty="0"/>
              <a:t>Pilosité</a:t>
            </a:r>
          </a:p>
          <a:p>
            <a:pPr>
              <a:buNone/>
            </a:pPr>
            <a:r>
              <a:rPr lang="fr-FR" dirty="0"/>
              <a:t>Infectieux</a:t>
            </a:r>
          </a:p>
          <a:p>
            <a:pPr>
              <a:buNone/>
            </a:pPr>
            <a:r>
              <a:rPr lang="fr-FR" dirty="0"/>
              <a:t>Œil</a:t>
            </a:r>
          </a:p>
          <a:p>
            <a:pPr>
              <a:buNone/>
            </a:pPr>
            <a:r>
              <a:rPr lang="fr-FR" dirty="0"/>
              <a:t>Acné, rosacée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bonnes pratiques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bonnes pratiques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/>
              <a:t>1 fois</a:t>
            </a:r>
          </a:p>
          <a:p>
            <a:r>
              <a:rPr lang="fr-FR" dirty="0"/>
              <a:t>Le plus large possible</a:t>
            </a:r>
          </a:p>
          <a:p>
            <a:endParaRPr lang="fr-FR" dirty="0"/>
          </a:p>
          <a:p>
            <a:r>
              <a:rPr lang="fr-FR" dirty="0"/>
              <a:t>Plaque disparue </a:t>
            </a:r>
          </a:p>
          <a:p>
            <a:r>
              <a:rPr lang="fr-FR" dirty="0"/>
              <a:t>Oui, mais</a:t>
            </a:r>
          </a:p>
          <a:p>
            <a:r>
              <a:rPr lang="fr-FR" dirty="0"/>
              <a:t>Oui, oui, oui +++</a:t>
            </a:r>
          </a:p>
          <a:p>
            <a:r>
              <a:rPr lang="fr-FR" dirty="0"/>
              <a:t>Oui</a:t>
            </a:r>
          </a:p>
          <a:p>
            <a:endParaRPr lang="fr-FR" dirty="0"/>
          </a:p>
        </p:txBody>
      </p:sp>
      <p:pic>
        <p:nvPicPr>
          <p:cNvPr id="5" name="Image 4" descr="unité phalang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5445224"/>
            <a:ext cx="1163968" cy="630975"/>
          </a:xfrm>
          <a:prstGeom prst="rect">
            <a:avLst/>
          </a:prstGeom>
        </p:spPr>
      </p:pic>
      <p:pic>
        <p:nvPicPr>
          <p:cNvPr id="6" name="Image 5" descr="main dro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5301208"/>
            <a:ext cx="951368" cy="1168936"/>
          </a:xfrm>
          <a:prstGeom prst="rect">
            <a:avLst/>
          </a:prstGeom>
        </p:spPr>
      </p:pic>
      <p:pic>
        <p:nvPicPr>
          <p:cNvPr id="9" name="Image 8" descr="main ga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5301208"/>
            <a:ext cx="922632" cy="11016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erreurs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Ordonnance limitée dans le temps</a:t>
            </a:r>
          </a:p>
          <a:p>
            <a:r>
              <a:rPr lang="fr-FR" dirty="0"/>
              <a:t>Quantité inadéquate</a:t>
            </a:r>
          </a:p>
          <a:p>
            <a:r>
              <a:rPr lang="fr-FR" dirty="0"/>
              <a:t>La cortisone orale?</a:t>
            </a:r>
          </a:p>
          <a:p>
            <a:r>
              <a:rPr lang="fr-FR" dirty="0"/>
              <a:t>Les anti H 1?</a:t>
            </a:r>
          </a:p>
          <a:p>
            <a:r>
              <a:rPr lang="fr-FR" dirty="0"/>
              <a:t>Les anti septiques alcoolisés</a:t>
            </a:r>
          </a:p>
          <a:p>
            <a:r>
              <a:rPr lang="fr-FR" dirty="0"/>
              <a:t>Le </a:t>
            </a:r>
            <a:r>
              <a:rPr lang="fr-FR" dirty="0" err="1"/>
              <a:t>saforelle</a:t>
            </a:r>
            <a:r>
              <a:rPr lang="fr-FR" dirty="0">
                <a:sym typeface="Symbol"/>
              </a:rPr>
              <a:t></a:t>
            </a:r>
            <a:r>
              <a:rPr lang="fr-FR" dirty="0"/>
              <a:t> …</a:t>
            </a:r>
          </a:p>
          <a:p>
            <a:r>
              <a:rPr lang="fr-FR" dirty="0"/>
              <a:t>Penser que l’émollient va traiter la plaque </a:t>
            </a:r>
          </a:p>
          <a:p>
            <a:r>
              <a:rPr lang="fr-FR" dirty="0"/>
              <a:t>L’émollient seul brule sur la plaque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Trucs et astuces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papier film alimentaire</a:t>
            </a:r>
          </a:p>
          <a:p>
            <a:r>
              <a:rPr lang="fr-FR" dirty="0"/>
              <a:t>Les gants de coton</a:t>
            </a:r>
          </a:p>
          <a:p>
            <a:r>
              <a:rPr lang="fr-FR" dirty="0"/>
              <a:t>Les plaques d’</a:t>
            </a:r>
            <a:r>
              <a:rPr lang="fr-FR" dirty="0" err="1"/>
              <a:t>hydrocolloides</a:t>
            </a:r>
            <a:r>
              <a:rPr lang="fr-FR" dirty="0"/>
              <a:t> </a:t>
            </a:r>
          </a:p>
          <a:p>
            <a:r>
              <a:rPr lang="fr-FR" dirty="0"/>
              <a:t>Les enveloppements</a:t>
            </a:r>
          </a:p>
          <a:p>
            <a:r>
              <a:rPr lang="fr-FR" dirty="0"/>
              <a:t>Les </a:t>
            </a:r>
            <a:r>
              <a:rPr lang="fr-FR"/>
              <a:t>préparations magistrales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L’hygiène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Laver moins souvent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Laver plus souvent </a:t>
            </a:r>
          </a:p>
        </p:txBody>
      </p:sp>
      <p:pic>
        <p:nvPicPr>
          <p:cNvPr id="8" name="Espace réservé du contenu 3" descr="DSC00810_221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  <p:pic>
        <p:nvPicPr>
          <p:cNvPr id="9" name="Espace réservé du contenu 4" descr="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85870"/>
            <a:ext cx="4040188" cy="272929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j’aimerai savoir de vous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Qui est qui ? </a:t>
            </a:r>
          </a:p>
          <a:p>
            <a:r>
              <a:rPr lang="fr-FR" dirty="0"/>
              <a:t>Quelles sont vos difficultés?</a:t>
            </a:r>
          </a:p>
          <a:p>
            <a:r>
              <a:rPr lang="fr-FR" dirty="0"/>
              <a:t>Qu’attendez vous de cette présentation ?</a:t>
            </a:r>
          </a:p>
          <a:p>
            <a:r>
              <a:rPr lang="fr-FR" dirty="0"/>
              <a:t>D’où vient de que vous savez?</a:t>
            </a:r>
          </a:p>
          <a:p>
            <a:r>
              <a:rPr lang="fr-FR" dirty="0"/>
              <a:t>Idée d’un réseau ?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émollients</a:t>
            </a:r>
          </a:p>
        </p:txBody>
      </p:sp>
      <p:pic>
        <p:nvPicPr>
          <p:cNvPr id="8" name="Espace réservé du contenu 7" descr="émoll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360" y="1916832"/>
            <a:ext cx="8071178" cy="33843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Y a-t-il un traitement oral?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Sur ordonnance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Fungizone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Surtout si tt antibiotique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En vente libre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Pro et pré biotiques</a:t>
            </a:r>
          </a:p>
          <a:p>
            <a:r>
              <a:rPr lang="fr-FR" dirty="0"/>
              <a:t>Compléments alimentaires pour éviter les antibiotiques</a:t>
            </a:r>
          </a:p>
          <a:p>
            <a:r>
              <a:rPr lang="fr-FR" dirty="0"/>
              <a:t>Soufre et zinc pour le sportif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Quoi d’autres ?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Les conseils alimentaires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Réduire le sucre rapide</a:t>
            </a:r>
          </a:p>
          <a:p>
            <a:r>
              <a:rPr lang="fr-FR" dirty="0"/>
              <a:t>Réduire les mauvais corps gras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Le choix du lait chez le bébé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Lait HE si le tt ne marche pas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parcours du patient</a:t>
            </a:r>
          </a:p>
        </p:txBody>
      </p:sp>
      <p:pic>
        <p:nvPicPr>
          <p:cNvPr id="4" name="Espace réservé du contenu 3" descr="faire ses soi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293096"/>
            <a:ext cx="1661160" cy="1760220"/>
          </a:xfrm>
        </p:spPr>
      </p:pic>
      <p:pic>
        <p:nvPicPr>
          <p:cNvPr id="5" name="Image 4" descr="consul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1340768"/>
            <a:ext cx="1851660" cy="1577340"/>
          </a:xfrm>
          <a:prstGeom prst="rect">
            <a:avLst/>
          </a:prstGeom>
        </p:spPr>
      </p:pic>
      <p:pic>
        <p:nvPicPr>
          <p:cNvPr id="6" name="Image 5" descr="le deni de la malad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896519" cy="1718328"/>
          </a:xfrm>
          <a:prstGeom prst="rect">
            <a:avLst/>
          </a:prstGeom>
        </p:spPr>
      </p:pic>
      <p:pic>
        <p:nvPicPr>
          <p:cNvPr id="7" name="Image 6" descr="pharmaci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3717032"/>
            <a:ext cx="1282452" cy="1282452"/>
          </a:xfrm>
          <a:prstGeom prst="rect">
            <a:avLst/>
          </a:prstGeom>
        </p:spPr>
      </p:pic>
      <p:pic>
        <p:nvPicPr>
          <p:cNvPr id="8" name="Image 7" descr="ordonn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1556792"/>
            <a:ext cx="1653540" cy="1767840"/>
          </a:xfrm>
          <a:prstGeom prst="rect">
            <a:avLst/>
          </a:prstGeom>
        </p:spPr>
      </p:pic>
      <p:pic>
        <p:nvPicPr>
          <p:cNvPr id="9" name="Image 8" descr="bonheu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509120"/>
            <a:ext cx="1501140" cy="1943100"/>
          </a:xfrm>
          <a:prstGeom prst="rect">
            <a:avLst/>
          </a:prstGeom>
        </p:spPr>
      </p:pic>
      <p:cxnSp>
        <p:nvCxnSpPr>
          <p:cNvPr id="13" name="Connecteur en arc 12"/>
          <p:cNvCxnSpPr>
            <a:stCxn id="6" idx="3"/>
          </p:cNvCxnSpPr>
          <p:nvPr/>
        </p:nvCxnSpPr>
        <p:spPr>
          <a:xfrm>
            <a:off x="1508079" y="1911900"/>
            <a:ext cx="2271833" cy="8690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>
            <a:off x="5436096" y="1700808"/>
            <a:ext cx="1512168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0800000" flipV="1">
            <a:off x="2555776" y="2924944"/>
            <a:ext cx="3816424" cy="13681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>
            <a:off x="1763688" y="5157192"/>
            <a:ext cx="21602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>
            <a:off x="5436096" y="4581128"/>
            <a:ext cx="1418456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9" cstate="print"/>
          <a:stretch>
            <a:fillRect/>
          </a:stretch>
        </p:blipFill>
        <p:spPr>
          <a:xfrm>
            <a:off x="8495928" y="6021288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Mais ça ne se passe pas comme ça!</a:t>
            </a:r>
          </a:p>
        </p:txBody>
      </p:sp>
      <p:pic>
        <p:nvPicPr>
          <p:cNvPr id="4" name="Espace réservé du contenu 3" descr="faire ses soi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47706" y="3933056"/>
            <a:ext cx="1698890" cy="1800200"/>
          </a:xfrm>
        </p:spPr>
      </p:pic>
      <p:pic>
        <p:nvPicPr>
          <p:cNvPr id="5" name="Image 4" descr="consul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340768"/>
            <a:ext cx="1851660" cy="1577340"/>
          </a:xfrm>
          <a:prstGeom prst="rect">
            <a:avLst/>
          </a:prstGeom>
        </p:spPr>
      </p:pic>
      <p:pic>
        <p:nvPicPr>
          <p:cNvPr id="6" name="Image 5" descr="le deni de la mala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052736"/>
            <a:ext cx="896519" cy="1718328"/>
          </a:xfrm>
          <a:prstGeom prst="rect">
            <a:avLst/>
          </a:prstGeom>
        </p:spPr>
      </p:pic>
      <p:pic>
        <p:nvPicPr>
          <p:cNvPr id="7" name="Image 6" descr="pharmac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3717032"/>
            <a:ext cx="1282452" cy="1282452"/>
          </a:xfrm>
          <a:prstGeom prst="rect">
            <a:avLst/>
          </a:prstGeom>
        </p:spPr>
      </p:pic>
      <p:pic>
        <p:nvPicPr>
          <p:cNvPr id="8" name="Image 7" descr="ordonnan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052736"/>
            <a:ext cx="1653540" cy="1767840"/>
          </a:xfrm>
          <a:prstGeom prst="rect">
            <a:avLst/>
          </a:prstGeom>
        </p:spPr>
      </p:pic>
      <p:pic>
        <p:nvPicPr>
          <p:cNvPr id="9" name="Image 8" descr="bonheu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221088"/>
            <a:ext cx="1501140" cy="1943100"/>
          </a:xfrm>
          <a:prstGeom prst="rect">
            <a:avLst/>
          </a:prstGeom>
        </p:spPr>
      </p:pic>
      <p:cxnSp>
        <p:nvCxnSpPr>
          <p:cNvPr id="13" name="Connecteur en arc 12"/>
          <p:cNvCxnSpPr>
            <a:stCxn id="6" idx="3"/>
          </p:cNvCxnSpPr>
          <p:nvPr/>
        </p:nvCxnSpPr>
        <p:spPr>
          <a:xfrm>
            <a:off x="1580087" y="1911900"/>
            <a:ext cx="2271833" cy="8690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/>
          <p:cNvCxnSpPr/>
          <p:nvPr/>
        </p:nvCxnSpPr>
        <p:spPr>
          <a:xfrm flipV="1">
            <a:off x="5436096" y="1412776"/>
            <a:ext cx="1728192" cy="57606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/>
          <p:cNvCxnSpPr/>
          <p:nvPr/>
        </p:nvCxnSpPr>
        <p:spPr>
          <a:xfrm rot="10800000" flipV="1">
            <a:off x="2699792" y="2852936"/>
            <a:ext cx="4392488" cy="1440160"/>
          </a:xfrm>
          <a:prstGeom prst="curvedConnector3">
            <a:avLst>
              <a:gd name="adj1" fmla="val 395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/>
          <p:cNvCxnSpPr/>
          <p:nvPr/>
        </p:nvCxnSpPr>
        <p:spPr>
          <a:xfrm>
            <a:off x="1763688" y="5157192"/>
            <a:ext cx="2160240" cy="4320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/>
          <p:cNvCxnSpPr/>
          <p:nvPr/>
        </p:nvCxnSpPr>
        <p:spPr>
          <a:xfrm>
            <a:off x="5436096" y="4581128"/>
            <a:ext cx="1418456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79512" y="299695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Déni de la maladie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03848" y="30689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Médecin compétent?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516216" y="299695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  Bonne ordonnance?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187624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Risques ?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635896" y="594928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067944" y="60212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Quantité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948264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Estime de soi 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dermatite atopique, c’est quoi?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maladie génétique ?</a:t>
            </a:r>
          </a:p>
          <a:p>
            <a:r>
              <a:rPr lang="fr-FR" dirty="0"/>
              <a:t>Une maladie contagieuse ?</a:t>
            </a:r>
          </a:p>
          <a:p>
            <a:r>
              <a:rPr lang="fr-FR" dirty="0"/>
              <a:t>Une maladie ?</a:t>
            </a:r>
          </a:p>
          <a:p>
            <a:r>
              <a:rPr lang="fr-FR" dirty="0"/>
              <a:t>Une allergie ?</a:t>
            </a:r>
          </a:p>
          <a:p>
            <a:r>
              <a:rPr lang="fr-FR" dirty="0"/>
              <a:t>Du psychosomatique ?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Eczéma et eczéma ?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Dermatite atopique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Eczéma de contact</a:t>
            </a:r>
          </a:p>
        </p:txBody>
      </p:sp>
      <p:pic>
        <p:nvPicPr>
          <p:cNvPr id="15" name="Espace réservé du contenu 14" descr="eczema-aigu-du-visa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791231"/>
            <a:ext cx="4041775" cy="2718575"/>
          </a:xfrm>
        </p:spPr>
      </p:pic>
      <p:pic>
        <p:nvPicPr>
          <p:cNvPr id="14" name="Espace réservé du contenu 13" descr="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60198" y="2174875"/>
            <a:ext cx="2634192" cy="39512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 </a:t>
            </a:r>
          </a:p>
        </p:txBody>
      </p:sp>
      <p:pic>
        <p:nvPicPr>
          <p:cNvPr id="11" name="Espace réservé du contenu 10" descr="peau chevel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3304"/>
            <a:ext cx="4038600" cy="2639755"/>
          </a:xfrm>
        </p:spPr>
      </p:pic>
      <p:pic>
        <p:nvPicPr>
          <p:cNvPr id="12" name="Espace réservé du contenu 11" descr="peau aopique 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0228"/>
            <a:ext cx="4038600" cy="33259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</a:t>
            </a:r>
          </a:p>
        </p:txBody>
      </p:sp>
      <p:pic>
        <p:nvPicPr>
          <p:cNvPr id="9" name="Espace réservé du contenu 8" descr="peau connecté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7151" y="2348880"/>
            <a:ext cx="4879105" cy="38884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DA est un incendie </a:t>
            </a:r>
          </a:p>
        </p:txBody>
      </p:sp>
      <p:pic>
        <p:nvPicPr>
          <p:cNvPr id="6" name="Espace réservé du contenu 5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2968" y="2455005"/>
            <a:ext cx="2798064" cy="28163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Affichage à l'écran (4:3)</PresentationFormat>
  <Paragraphs>121</Paragraphs>
  <Slides>22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Thème Office</vt:lpstr>
      <vt:lpstr>La dermatite atopique à l’officine </vt:lpstr>
      <vt:lpstr>Ce que j’aimerai savoir de vous</vt:lpstr>
      <vt:lpstr>Le parcours du patient</vt:lpstr>
      <vt:lpstr>Mais ça ne se passe pas comme ça!</vt:lpstr>
      <vt:lpstr>La dermatite atopique, c’est quoi?</vt:lpstr>
      <vt:lpstr>Eczéma et eczéma ? </vt:lpstr>
      <vt:lpstr>DA </vt:lpstr>
      <vt:lpstr>DA</vt:lpstr>
      <vt:lpstr>La DA est un incendie </vt:lpstr>
      <vt:lpstr>La DA est un incendie </vt:lpstr>
      <vt:lpstr>Pourquoi faut-il traiter ?</vt:lpstr>
      <vt:lpstr>Comment traiter ? </vt:lpstr>
      <vt:lpstr>La place de la pharmacie est capitale</vt:lpstr>
      <vt:lpstr>Testez votre cortico connaissance </vt:lpstr>
      <vt:lpstr>Les bonnes pratiques </vt:lpstr>
      <vt:lpstr>Les bonnes pratiques </vt:lpstr>
      <vt:lpstr>Les erreurs</vt:lpstr>
      <vt:lpstr>Trucs et astuces</vt:lpstr>
      <vt:lpstr>L’hygiène </vt:lpstr>
      <vt:lpstr>Les émollients</vt:lpstr>
      <vt:lpstr>Y a-t-il un traitement oral?</vt:lpstr>
      <vt:lpstr>Quoi d’autres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34</cp:revision>
  <dcterms:created xsi:type="dcterms:W3CDTF">2017-08-07T16:31:15Z</dcterms:created>
  <dcterms:modified xsi:type="dcterms:W3CDTF">2020-10-31T17:11:03Z</dcterms:modified>
</cp:coreProperties>
</file>