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85"/>
  </p:notesMasterIdLst>
  <p:sldIdLst>
    <p:sldId id="309" r:id="rId2"/>
    <p:sldId id="404" r:id="rId3"/>
    <p:sldId id="310" r:id="rId4"/>
    <p:sldId id="371" r:id="rId5"/>
    <p:sldId id="372" r:id="rId6"/>
    <p:sldId id="378" r:id="rId7"/>
    <p:sldId id="373" r:id="rId8"/>
    <p:sldId id="377" r:id="rId9"/>
    <p:sldId id="374" r:id="rId10"/>
    <p:sldId id="376" r:id="rId11"/>
    <p:sldId id="257" r:id="rId12"/>
    <p:sldId id="400" r:id="rId13"/>
    <p:sldId id="402" r:id="rId14"/>
    <p:sldId id="375" r:id="rId15"/>
    <p:sldId id="311" r:id="rId16"/>
    <p:sldId id="304" r:id="rId17"/>
    <p:sldId id="312" r:id="rId18"/>
    <p:sldId id="267" r:id="rId19"/>
    <p:sldId id="259" r:id="rId20"/>
    <p:sldId id="313" r:id="rId21"/>
    <p:sldId id="260" r:id="rId22"/>
    <p:sldId id="342" r:id="rId23"/>
    <p:sldId id="263" r:id="rId24"/>
    <p:sldId id="379" r:id="rId25"/>
    <p:sldId id="382" r:id="rId26"/>
    <p:sldId id="364" r:id="rId27"/>
    <p:sldId id="318" r:id="rId28"/>
    <p:sldId id="319" r:id="rId29"/>
    <p:sldId id="322" r:id="rId30"/>
    <p:sldId id="323" r:id="rId31"/>
    <p:sldId id="385" r:id="rId32"/>
    <p:sldId id="320" r:id="rId33"/>
    <p:sldId id="366" r:id="rId34"/>
    <p:sldId id="321" r:id="rId35"/>
    <p:sldId id="324" r:id="rId36"/>
    <p:sldId id="336" r:id="rId37"/>
    <p:sldId id="386" r:id="rId38"/>
    <p:sldId id="335" r:id="rId39"/>
    <p:sldId id="387" r:id="rId40"/>
    <p:sldId id="325" r:id="rId41"/>
    <p:sldId id="326" r:id="rId42"/>
    <p:sldId id="327" r:id="rId43"/>
    <p:sldId id="296" r:id="rId44"/>
    <p:sldId id="289" r:id="rId45"/>
    <p:sldId id="337" r:id="rId46"/>
    <p:sldId id="343" r:id="rId47"/>
    <p:sldId id="344" r:id="rId48"/>
    <p:sldId id="277" r:id="rId49"/>
    <p:sldId id="278" r:id="rId50"/>
    <p:sldId id="339" r:id="rId51"/>
    <p:sldId id="275" r:id="rId52"/>
    <p:sldId id="330" r:id="rId53"/>
    <p:sldId id="276" r:id="rId54"/>
    <p:sldId id="298" r:id="rId55"/>
    <p:sldId id="331" r:id="rId56"/>
    <p:sldId id="345" r:id="rId57"/>
    <p:sldId id="388" r:id="rId58"/>
    <p:sldId id="332" r:id="rId59"/>
    <p:sldId id="389" r:id="rId60"/>
    <p:sldId id="390" r:id="rId61"/>
    <p:sldId id="393" r:id="rId62"/>
    <p:sldId id="391" r:id="rId63"/>
    <p:sldId id="392" r:id="rId64"/>
    <p:sldId id="349" r:id="rId65"/>
    <p:sldId id="341" r:id="rId66"/>
    <p:sldId id="350" r:id="rId67"/>
    <p:sldId id="285" r:id="rId68"/>
    <p:sldId id="394" r:id="rId69"/>
    <p:sldId id="302" r:id="rId70"/>
    <p:sldId id="368" r:id="rId71"/>
    <p:sldId id="395" r:id="rId72"/>
    <p:sldId id="303" r:id="rId73"/>
    <p:sldId id="351" r:id="rId74"/>
    <p:sldId id="279" r:id="rId75"/>
    <p:sldId id="369" r:id="rId76"/>
    <p:sldId id="333" r:id="rId77"/>
    <p:sldId id="403" r:id="rId78"/>
    <p:sldId id="370" r:id="rId79"/>
    <p:sldId id="352" r:id="rId80"/>
    <p:sldId id="307" r:id="rId81"/>
    <p:sldId id="359" r:id="rId82"/>
    <p:sldId id="362" r:id="rId83"/>
    <p:sldId id="361" r:id="rId8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562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D2D75-4E0D-4AE0-B734-A0FCE262DAF7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8F259-6DFF-4446-B002-6987FA309F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AADD48-BC68-4348-AF59-693FFFE6F00D}" type="slidenum">
              <a:rPr lang="fr-FR" altLang="fr-FR" smtClean="0">
                <a:latin typeface="Arial" pitchFamily="34" charset="0"/>
              </a:rPr>
              <a:pPr/>
              <a:t>12</a:t>
            </a:fld>
            <a:endParaRPr lang="fr-FR" altLang="fr-FR">
              <a:latin typeface="Arial" pitchFamily="34" charset="0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E72A20-B452-4F2C-A18F-00FAFD7A719C}" type="slidenum">
              <a:rPr lang="fr-FR" altLang="fr-FR" sz="1200">
                <a:latin typeface="Arial" pitchFamily="34" charset="0"/>
              </a:rPr>
              <a:pPr algn="r"/>
              <a:t>12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974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8F259-6DFF-4446-B002-6987FA309FF3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EC51-E092-459C-8591-00C60BF1F356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CF4C7D-E309-486A-BE88-32FC054FFF1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EC51-E092-459C-8591-00C60BF1F356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4C7D-E309-486A-BE88-32FC054FF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9CF4C7D-E309-486A-BE88-32FC054FFF1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EC51-E092-459C-8591-00C60BF1F356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EC51-E092-459C-8591-00C60BF1F356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9CF4C7D-E309-486A-BE88-32FC054FFF1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EC51-E092-459C-8591-00C60BF1F356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CF4C7D-E309-486A-BE88-32FC054FFF1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4F7EC51-E092-459C-8591-00C60BF1F356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F4C7D-E309-486A-BE88-32FC054FFF1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EC51-E092-459C-8591-00C60BF1F356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9CF4C7D-E309-486A-BE88-32FC054FFF1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EC51-E092-459C-8591-00C60BF1F356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9CF4C7D-E309-486A-BE88-32FC054FF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EC51-E092-459C-8591-00C60BF1F356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CF4C7D-E309-486A-BE88-32FC054FFF1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CF4C7D-E309-486A-BE88-32FC054FFF1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EC51-E092-459C-8591-00C60BF1F356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9CF4C7D-E309-486A-BE88-32FC054FFF1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4F7EC51-E092-459C-8591-00C60BF1F356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4F7EC51-E092-459C-8591-00C60BF1F356}" type="datetimeFigureOut">
              <a:rPr lang="fr-FR" smtClean="0"/>
              <a:pPr/>
              <a:t>14/12/2020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CF4C7D-E309-486A-BE88-32FC054FFF1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g-da.fr/" TargetMode="External"/><Relationship Id="rId2" Type="http://schemas.openxmlformats.org/officeDocument/2006/relationships/hyperlink" Target="http://www.edudermatologie.com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3134072"/>
          </a:xfrm>
        </p:spPr>
        <p:txBody>
          <a:bodyPr>
            <a:normAutofit/>
          </a:bodyPr>
          <a:lstStyle/>
          <a:p>
            <a:endParaRPr lang="fr-FR" sz="4000" dirty="0"/>
          </a:p>
          <a:p>
            <a:endParaRPr lang="fr-FR" dirty="0"/>
          </a:p>
          <a:p>
            <a:r>
              <a:rPr lang="fr-FR" dirty="0"/>
              <a:t>les principes </a:t>
            </a:r>
          </a:p>
          <a:p>
            <a:endParaRPr lang="fr-FR" dirty="0"/>
          </a:p>
          <a:p>
            <a:r>
              <a:rPr lang="fr-FR" dirty="0"/>
              <a:t>de l’éducation thérapeutique</a:t>
            </a:r>
          </a:p>
          <a:p>
            <a:endParaRPr lang="fr-FR" dirty="0"/>
          </a:p>
          <a:p>
            <a:r>
              <a:rPr lang="fr-FR" dirty="0"/>
              <a:t>Au cabinet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L’attitude éducationnelle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Son histoire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/>
              <a:t>Son cadre légal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dirty="0"/>
              <a:t>1975 : école de Genève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 Loi n°2009-879 du 21 juillet 2009 - HPST</a:t>
            </a:r>
          </a:p>
          <a:p>
            <a:r>
              <a:rPr lang="fr-FR" dirty="0"/>
              <a:t>L'éducation thérapeutique s'inscrit dans le parcours de soins du patient. Elle a pour objectif de rendre le patient plus </a:t>
            </a:r>
            <a:r>
              <a:rPr lang="fr-FR" dirty="0">
                <a:solidFill>
                  <a:srgbClr val="FF0000"/>
                </a:solidFill>
              </a:rPr>
              <a:t>autonome</a:t>
            </a:r>
            <a:r>
              <a:rPr lang="fr-FR" dirty="0"/>
              <a:t> en facilitant </a:t>
            </a:r>
            <a:r>
              <a:rPr lang="fr-FR" dirty="0">
                <a:solidFill>
                  <a:srgbClr val="FF0000"/>
                </a:solidFill>
              </a:rPr>
              <a:t>son adhésion </a:t>
            </a:r>
            <a:r>
              <a:rPr lang="fr-FR" dirty="0"/>
              <a:t>aux traitements prescrits et en améliorant sa qualité de vie. 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Introduction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/>
              <a:t>Rappel de l ’ETP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Introduction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/>
              <a:t>Rappel de la 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2 millions d’enfants</a:t>
            </a:r>
          </a:p>
          <a:p>
            <a:r>
              <a:rPr lang="fr-FR" dirty="0"/>
              <a:t>10 à 15 % des bébés par an</a:t>
            </a:r>
          </a:p>
          <a:p>
            <a:r>
              <a:rPr lang="fr-FR" dirty="0"/>
              <a:t>La première maladie des bébés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2 millions d’adultes (100 000 critiques)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3 500 000 consultations par an</a:t>
            </a:r>
          </a:p>
          <a:p>
            <a:pPr>
              <a:buNone/>
            </a:pPr>
            <a:r>
              <a:rPr lang="fr-FR" dirty="0"/>
              <a:t>      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3008566" cy="4525963"/>
          </a:xfrm>
          <a:noFill/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/>
          <a:srcRect l="22339" t="15320" r="21294" b="30641"/>
          <a:stretch>
            <a:fillRect/>
          </a:stretch>
        </p:blipFill>
        <p:spPr bwMode="auto">
          <a:xfrm>
            <a:off x="467544" y="2348880"/>
            <a:ext cx="3744416" cy="26893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Introduction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/>
              <a:t>Rappel de la DA</a:t>
            </a:r>
          </a:p>
        </p:txBody>
      </p:sp>
    </p:spTree>
    <p:extLst>
      <p:ext uri="{BB962C8B-B14F-4D97-AF65-F5344CB8AC3E}">
        <p14:creationId xmlns:p14="http://schemas.microsoft.com/office/powerpoint/2010/main" val="788956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4"/>
          <p:cNvSpPr txBox="1">
            <a:spLocks/>
          </p:cNvSpPr>
          <p:nvPr/>
        </p:nvSpPr>
        <p:spPr bwMode="auto">
          <a:xfrm>
            <a:off x="722313" y="3933825"/>
            <a:ext cx="77724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spcBef>
                <a:spcPct val="20000"/>
              </a:spcBef>
              <a:buClr>
                <a:srgbClr val="4BACC6"/>
              </a:buClr>
              <a:buFont typeface="Arial" charset="0"/>
              <a:buNone/>
              <a:defRPr/>
            </a:pPr>
            <a:endParaRPr lang="it-IT" sz="2000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484" name="ZoneTexte 4"/>
          <p:cNvSpPr txBox="1">
            <a:spLocks noChangeArrowheads="1"/>
          </p:cNvSpPr>
          <p:nvPr/>
        </p:nvSpPr>
        <p:spPr bwMode="auto">
          <a:xfrm>
            <a:off x="1475656" y="620688"/>
            <a:ext cx="66809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200" b="1" dirty="0">
                <a:solidFill>
                  <a:schemeClr val="accent1"/>
                </a:solidFill>
                <a:latin typeface="Calibri"/>
                <a:ea typeface="+mn-ea"/>
                <a:cs typeface="Calibri"/>
              </a:rPr>
              <a:t>L’algorithme</a:t>
            </a:r>
            <a:r>
              <a:rPr lang="fr-FR" sz="2800" b="1" dirty="0">
                <a:latin typeface="Calibri" charset="0"/>
                <a:cs typeface="Calibri" charset="0"/>
              </a:rPr>
              <a:t> </a:t>
            </a:r>
            <a:r>
              <a:rPr lang="fr-FR" sz="3200" b="1" dirty="0">
                <a:solidFill>
                  <a:schemeClr val="accent1"/>
                </a:solidFill>
                <a:latin typeface="Calibri"/>
                <a:ea typeface="+mn-ea"/>
                <a:cs typeface="Calibri"/>
              </a:rPr>
              <a:t>thérapeutique dans la DA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79390" y="2060848"/>
            <a:ext cx="5545137" cy="719138"/>
          </a:xfrm>
          <a:prstGeom prst="rect">
            <a:avLst/>
          </a:prstGeom>
        </p:spPr>
        <p:txBody>
          <a:bodyPr/>
          <a:lstStyle/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fr-FR" sz="2400" u="sng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Des traitements par étapes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800" b="1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50825" y="1268070"/>
            <a:ext cx="5545138" cy="720725"/>
          </a:xfrm>
          <a:prstGeom prst="rect">
            <a:avLst/>
          </a:prstGeom>
        </p:spPr>
        <p:txBody>
          <a:bodyPr/>
          <a:lstStyle/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400" u="sng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Une approche « holistique »</a:t>
            </a:r>
          </a:p>
          <a:p>
            <a:pPr marL="514350" indent="-51435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1600" i="1" dirty="0">
                <a:solidFill>
                  <a:srgbClr val="002060"/>
                </a:solidFill>
                <a:latin typeface="Calibri"/>
                <a:cs typeface="Calibri"/>
              </a:rPr>
              <a:t>Programme d’accompagnement</a:t>
            </a:r>
            <a:r>
              <a:rPr lang="fr-FR" sz="1600" i="1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80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996956"/>
            <a:ext cx="5643372" cy="306638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660232" y="6093296"/>
            <a:ext cx="1883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002060"/>
                </a:solidFill>
              </a:rPr>
              <a:t>Wollenberg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US" sz="1100" i="1" dirty="0">
                <a:solidFill>
                  <a:srgbClr val="002060"/>
                </a:solidFill>
              </a:rPr>
              <a:t>et al. JEADV 2016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36512" y="2564904"/>
            <a:ext cx="935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Recommandations ETFAD pour la prise en charge de la DA de l’adulte</a:t>
            </a:r>
          </a:p>
        </p:txBody>
      </p:sp>
    </p:spTree>
    <p:extLst>
      <p:ext uri="{BB962C8B-B14F-4D97-AF65-F5344CB8AC3E}">
        <p14:creationId xmlns:p14="http://schemas.microsoft.com/office/powerpoint/2010/main" val="37407705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Introduction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/>
              <a:t>Rappel de la 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  <a:p>
            <a:endParaRPr lang="fr-FR" dirty="0"/>
          </a:p>
          <a:p>
            <a:pPr>
              <a:buNone/>
            </a:pPr>
            <a:r>
              <a:rPr lang="fr-FR" dirty="0"/>
              <a:t>  Un médecin croit traiter, mais le patient se traite il?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Introduction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/>
              <a:t>Traiter  ou se traiter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dirty="0"/>
              <a:t>Hippocrate : </a:t>
            </a:r>
            <a:r>
              <a:rPr lang="fr-FR" i="1" dirty="0"/>
              <a:t>«  Les malades mentent souvent quand ils disent qu’ils prennent leurs médicaments »</a:t>
            </a:r>
          </a:p>
          <a:p>
            <a:pPr>
              <a:buNone/>
            </a:pPr>
            <a:endParaRPr lang="fr-FR" i="1" dirty="0"/>
          </a:p>
          <a:p>
            <a:r>
              <a:rPr lang="fr-FR" dirty="0"/>
              <a:t>OMS : </a:t>
            </a:r>
            <a:r>
              <a:rPr lang="fr-FR" i="1" dirty="0"/>
              <a:t>« Améliorer l’adhésion du patient à un traitement chronique devrait s’avérer plus bénéfique que n’importe quelle découverte biomédicale »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                                                          30 à 60% des patients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                                                              ne se traitent pas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</a:t>
            </a:r>
          </a:p>
          <a:p>
            <a:pPr>
              <a:buNone/>
            </a:pPr>
            <a:r>
              <a:rPr lang="fr-FR" dirty="0"/>
              <a:t>    Un patient atopique vous a-t-il mis en difficultés ?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Introduction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/>
              <a:t>Traiter  ou se traiter 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92088"/>
          </a:xfrm>
        </p:spPr>
        <p:txBody>
          <a:bodyPr>
            <a:normAutofit fontScale="90000"/>
          </a:bodyPr>
          <a:lstStyle/>
          <a:p>
            <a:br>
              <a:rPr lang="fr-FR" sz="2200" dirty="0"/>
            </a:br>
            <a:br>
              <a:rPr lang="fr-FR" sz="2200" dirty="0"/>
            </a:br>
            <a:br>
              <a:rPr lang="fr-FR" sz="2200" dirty="0"/>
            </a:br>
            <a:br>
              <a:rPr lang="fr-FR" sz="2200" dirty="0"/>
            </a:br>
            <a:br>
              <a:rPr lang="fr-FR" sz="2200" dirty="0"/>
            </a:br>
            <a:br>
              <a:rPr lang="fr-FR" sz="2200" dirty="0"/>
            </a:br>
            <a:br>
              <a:rPr lang="fr-FR" dirty="0"/>
            </a:br>
            <a:br>
              <a:rPr lang="fr-FR" dirty="0"/>
            </a:br>
            <a:br>
              <a:rPr lang="fr-FR" sz="3600" dirty="0"/>
            </a:br>
            <a:r>
              <a:rPr lang="fr-FR" sz="3600" dirty="0"/>
              <a:t> </a:t>
            </a:r>
            <a:r>
              <a:rPr lang="fr-FR" sz="2200" dirty="0"/>
              <a:t>Introduction :</a:t>
            </a:r>
            <a:br>
              <a:rPr lang="fr-FR" sz="3200" dirty="0"/>
            </a:br>
            <a:r>
              <a:rPr lang="fr-FR" sz="3200" dirty="0"/>
              <a:t> Où chercher la solution d’un problème ?</a:t>
            </a:r>
            <a:endParaRPr lang="fr-FR" sz="3600" dirty="0"/>
          </a:p>
        </p:txBody>
      </p:sp>
      <p:pic>
        <p:nvPicPr>
          <p:cNvPr id="4" name="Espace réservé du contenu 3" descr="marie stuar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745454" cy="4867189"/>
          </a:xfr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endParaRPr lang="fr-FR" dirty="0"/>
          </a:p>
          <a:p>
            <a:r>
              <a:rPr lang="fr-FR" dirty="0"/>
              <a:t>L’année de sa mort ?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200" dirty="0"/>
              <a:t>Introduction</a:t>
            </a:r>
            <a:r>
              <a:rPr lang="fr-FR" dirty="0"/>
              <a:t>  : </a:t>
            </a:r>
            <a:br>
              <a:rPr lang="fr-FR" dirty="0"/>
            </a:br>
            <a:r>
              <a:rPr lang="fr-FR" dirty="0"/>
              <a:t>Le réflexe actuel passe par internet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endParaRPr lang="fr-FR" dirty="0"/>
          </a:p>
          <a:p>
            <a:pPr>
              <a:buNone/>
            </a:pPr>
            <a:endParaRPr lang="fr-FR" dirty="0"/>
          </a:p>
          <a:p>
            <a:endParaRPr lang="fr-FR" dirty="0"/>
          </a:p>
          <a:p>
            <a:pPr fontAlgn="ctr"/>
            <a:endParaRPr lang="fr-FR" dirty="0"/>
          </a:p>
          <a:p>
            <a:pPr fontAlgn="ctr"/>
            <a:endParaRPr lang="fr-FR" sz="1400" dirty="0"/>
          </a:p>
          <a:p>
            <a:pPr fontAlgn="ctr"/>
            <a:endParaRPr lang="fr-FR" sz="1400" dirty="0"/>
          </a:p>
          <a:p>
            <a:pPr fontAlgn="ctr">
              <a:buNone/>
            </a:pPr>
            <a:endParaRPr lang="fr-FR" sz="1400" dirty="0"/>
          </a:p>
          <a:p>
            <a:pPr fontAlgn="ctr">
              <a:buNone/>
            </a:pPr>
            <a:r>
              <a:rPr lang="fr-FR" sz="1400" dirty="0"/>
              <a:t>                        https://www.passeportsante.net › Problèmes et maladies › Maladies de peau</a:t>
            </a:r>
          </a:p>
          <a:p>
            <a:pPr>
              <a:buNone/>
            </a:pPr>
            <a:r>
              <a:rPr lang="fr-FR" i="1" dirty="0"/>
              <a:t>L'</a:t>
            </a:r>
            <a:r>
              <a:rPr lang="fr-FR" b="1" i="1" dirty="0"/>
              <a:t>eczéma</a:t>
            </a:r>
            <a:r>
              <a:rPr lang="fr-FR" i="1" dirty="0"/>
              <a:t> est une </a:t>
            </a:r>
            <a:r>
              <a:rPr lang="fr-FR" i="1" dirty="0">
                <a:solidFill>
                  <a:srgbClr val="FF0000"/>
                </a:solidFill>
              </a:rPr>
              <a:t>dermatose</a:t>
            </a:r>
            <a:r>
              <a:rPr lang="fr-FR" i="1" dirty="0"/>
              <a:t> </a:t>
            </a:r>
            <a:r>
              <a:rPr lang="fr-FR" i="1" dirty="0">
                <a:solidFill>
                  <a:srgbClr val="FF0000"/>
                </a:solidFill>
              </a:rPr>
              <a:t>prurigineuse </a:t>
            </a:r>
            <a:r>
              <a:rPr lang="fr-FR" i="1" dirty="0"/>
              <a:t>caractérisée par une </a:t>
            </a:r>
            <a:r>
              <a:rPr lang="fr-FR" i="1" dirty="0">
                <a:solidFill>
                  <a:srgbClr val="FF0000"/>
                </a:solidFill>
              </a:rPr>
              <a:t>inflammation </a:t>
            </a:r>
            <a:r>
              <a:rPr lang="fr-FR" i="1" dirty="0"/>
              <a:t>non contagieuse de la peau qui s'accompagne de rougeurs, de fines vésicules, de …</a:t>
            </a:r>
          </a:p>
          <a:p>
            <a:endParaRPr lang="fr-FR" dirty="0"/>
          </a:p>
        </p:txBody>
      </p:sp>
      <p:pic>
        <p:nvPicPr>
          <p:cNvPr id="4" name="Image 3" descr="ques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2271802" cy="2041746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3851920" y="27089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recherche inter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00808"/>
            <a:ext cx="3490826" cy="232298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Introduction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/>
              <a:t>Le discours des soignants…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endParaRPr lang="fr-FR" dirty="0"/>
          </a:p>
          <a:p>
            <a:pPr>
              <a:buNone/>
            </a:pPr>
            <a:r>
              <a:rPr lang="fr-FR" dirty="0"/>
              <a:t>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                 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                             </a:t>
            </a:r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endParaRPr lang="fr-FR" sz="1800" dirty="0"/>
          </a:p>
          <a:p>
            <a:pPr>
              <a:buNone/>
            </a:pPr>
            <a:r>
              <a:rPr lang="fr-FR" sz="1800" dirty="0"/>
              <a:t>Les psychologues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                                                     </a:t>
            </a:r>
          </a:p>
        </p:txBody>
      </p:sp>
      <p:sp>
        <p:nvSpPr>
          <p:cNvPr id="4" name="Ellipse 3"/>
          <p:cNvSpPr/>
          <p:nvPr/>
        </p:nvSpPr>
        <p:spPr>
          <a:xfrm>
            <a:off x="539552" y="5733256"/>
            <a:ext cx="216024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Faut pas que ça rentre</a:t>
            </a:r>
          </a:p>
        </p:txBody>
      </p:sp>
      <p:sp>
        <p:nvSpPr>
          <p:cNvPr id="7" name="Ellipse 6"/>
          <p:cNvSpPr/>
          <p:nvPr/>
        </p:nvSpPr>
        <p:spPr>
          <a:xfrm>
            <a:off x="6300192" y="5589240"/>
            <a:ext cx="216006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Faut que ça sorte</a:t>
            </a:r>
          </a:p>
        </p:txBody>
      </p:sp>
      <p:pic>
        <p:nvPicPr>
          <p:cNvPr id="8" name="Image 7" descr="tribu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276872"/>
            <a:ext cx="2836298" cy="2952328"/>
          </a:xfrm>
          <a:prstGeom prst="rect">
            <a:avLst/>
          </a:prstGeom>
        </p:spPr>
      </p:pic>
      <p:pic>
        <p:nvPicPr>
          <p:cNvPr id="9" name="Image 8" descr="tribu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3035221" cy="3187675"/>
          </a:xfrm>
          <a:prstGeom prst="rect">
            <a:avLst/>
          </a:prstGeom>
        </p:spPr>
      </p:pic>
      <p:pic>
        <p:nvPicPr>
          <p:cNvPr id="10" name="Image 9" descr="c'est dans la tê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284984"/>
            <a:ext cx="2310490" cy="244827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55576" y="177281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universitaires                                                                          Les naturopathes</a:t>
            </a:r>
          </a:p>
        </p:txBody>
      </p:sp>
      <p:sp>
        <p:nvSpPr>
          <p:cNvPr id="11" name="Ellipse 10"/>
          <p:cNvSpPr/>
          <p:nvPr/>
        </p:nvSpPr>
        <p:spPr>
          <a:xfrm>
            <a:off x="3563888" y="2204864"/>
            <a:ext cx="19225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C’est dans la tête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635896" y="5877272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psychologues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3134072"/>
          </a:xfrm>
        </p:spPr>
        <p:txBody>
          <a:bodyPr>
            <a:normAutofit/>
          </a:bodyPr>
          <a:lstStyle/>
          <a:p>
            <a:r>
              <a:rPr lang="fr-FR" sz="4000" dirty="0"/>
              <a:t>Attitude éducationnelle</a:t>
            </a:r>
          </a:p>
          <a:p>
            <a:endParaRPr lang="fr-FR" sz="4000" dirty="0"/>
          </a:p>
          <a:p>
            <a:r>
              <a:rPr lang="fr-FR" sz="2000" dirty="0"/>
              <a:t>Application a la </a:t>
            </a:r>
          </a:p>
          <a:p>
            <a:r>
              <a:rPr lang="fr-FR" sz="2000" dirty="0"/>
              <a:t>dermatite atopique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défi des maladies chroniques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Insécurité +++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/>
              <a:t> Risques du non tt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Allergies vraies</a:t>
            </a:r>
          </a:p>
          <a:p>
            <a:endParaRPr lang="fr-FR" dirty="0"/>
          </a:p>
          <a:p>
            <a:pPr>
              <a:buNone/>
            </a:pPr>
            <a:endParaRPr lang="fr-FR" dirty="0"/>
          </a:p>
          <a:p>
            <a:r>
              <a:rPr lang="fr-FR" dirty="0"/>
              <a:t>Qualité de vie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200" dirty="0"/>
              <a:t>Introduction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Les conséquences de la discordance  </a:t>
            </a:r>
          </a:p>
        </p:txBody>
      </p:sp>
      <p:pic>
        <p:nvPicPr>
          <p:cNvPr id="10" name="Image 9" descr="se sentir perd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4166176" cy="294909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75656" y="1412776"/>
            <a:ext cx="8503920" cy="4572000"/>
          </a:xfrm>
        </p:spPr>
        <p:txBody>
          <a:bodyPr/>
          <a:lstStyle/>
          <a:p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4294967295"/>
          </p:nvPr>
        </p:nvSpPr>
        <p:spPr>
          <a:xfrm>
            <a:off x="467544" y="1524000"/>
            <a:ext cx="4032447" cy="4569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       Déconstruire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</a:t>
            </a:r>
          </a:p>
          <a:p>
            <a:pPr>
              <a:buNone/>
            </a:pPr>
            <a:r>
              <a:rPr lang="fr-FR" dirty="0"/>
              <a:t>         Construire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Dans les différents</a:t>
            </a:r>
          </a:p>
          <a:p>
            <a:pPr>
              <a:buNone/>
            </a:pPr>
            <a:r>
              <a:rPr lang="fr-FR" dirty="0"/>
              <a:t>temps de la consultation </a:t>
            </a:r>
          </a:p>
        </p:txBody>
      </p:sp>
      <p:pic>
        <p:nvPicPr>
          <p:cNvPr id="15" name="Image 14" descr="cerveau pl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844824"/>
            <a:ext cx="3744416" cy="3744416"/>
          </a:xfrm>
          <a:prstGeom prst="rect">
            <a:avLst/>
          </a:prstGeom>
        </p:spPr>
      </p:pic>
      <p:sp>
        <p:nvSpPr>
          <p:cNvPr id="6" name="Flèche vers le bas 5"/>
          <p:cNvSpPr/>
          <p:nvPr/>
        </p:nvSpPr>
        <p:spPr>
          <a:xfrm>
            <a:off x="1835696" y="20608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Introduction</a:t>
            </a:r>
            <a:r>
              <a:rPr lang="fr-FR" dirty="0"/>
              <a:t> :  </a:t>
            </a:r>
            <a:br>
              <a:rPr lang="fr-FR" dirty="0"/>
            </a:br>
            <a:r>
              <a:rPr lang="fr-FR" dirty="0"/>
              <a:t>L’attitude éducationnelle face aux discordances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1° temps   : Ecouter et interroger</a:t>
            </a:r>
            <a:endParaRPr lang="fr-FR" sz="8000" dirty="0"/>
          </a:p>
          <a:p>
            <a:pPr>
              <a:buNone/>
            </a:pPr>
            <a:endParaRPr lang="fr-FR" dirty="0"/>
          </a:p>
          <a:p>
            <a:r>
              <a:rPr lang="fr-FR" dirty="0"/>
              <a:t>2° temps  :  Répondre en ajustant</a:t>
            </a:r>
          </a:p>
          <a:p>
            <a:endParaRPr lang="fr-FR" dirty="0"/>
          </a:p>
          <a:p>
            <a:r>
              <a:rPr lang="fr-FR" dirty="0"/>
              <a:t>3° temps  : Motiver </a:t>
            </a:r>
          </a:p>
          <a:p>
            <a:endParaRPr lang="fr-FR" dirty="0"/>
          </a:p>
          <a:p>
            <a:r>
              <a:rPr lang="fr-FR" dirty="0"/>
              <a:t>4° temps   : Evaluer la compréhension et l’autonomie</a:t>
            </a:r>
          </a:p>
        </p:txBody>
      </p:sp>
      <p:sp>
        <p:nvSpPr>
          <p:cNvPr id="5" name="Accolade fermante 4"/>
          <p:cNvSpPr/>
          <p:nvPr/>
        </p:nvSpPr>
        <p:spPr>
          <a:xfrm>
            <a:off x="5580112" y="1700808"/>
            <a:ext cx="864096" cy="122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588224" y="1844824"/>
            <a:ext cx="18722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Apprendre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Introduction</a:t>
            </a:r>
            <a:r>
              <a:rPr lang="fr-FR" dirty="0"/>
              <a:t> :  </a:t>
            </a:r>
            <a:br>
              <a:rPr lang="fr-FR" dirty="0"/>
            </a:br>
            <a:r>
              <a:rPr lang="fr-FR" dirty="0"/>
              <a:t>Les 4 temps de la consultation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95536" y="4365104"/>
            <a:ext cx="2362200" cy="990600"/>
          </a:xfrm>
        </p:spPr>
        <p:txBody>
          <a:bodyPr/>
          <a:lstStyle/>
          <a:p>
            <a:r>
              <a:rPr lang="fr-FR" sz="2000" dirty="0"/>
              <a:t>Inverser la vision des choses  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idx="2"/>
          </p:nvPr>
        </p:nvSpPr>
        <p:spPr>
          <a:xfrm>
            <a:off x="395536" y="980729"/>
            <a:ext cx="2362200" cy="2376264"/>
          </a:xfrm>
        </p:spPr>
        <p:txBody>
          <a:bodyPr>
            <a:normAutofit lnSpcReduction="10000"/>
          </a:bodyPr>
          <a:lstStyle/>
          <a:p>
            <a:r>
              <a:rPr lang="fr-FR" sz="3200" dirty="0"/>
              <a:t>1° temps </a:t>
            </a:r>
          </a:p>
          <a:p>
            <a:endParaRPr lang="fr-FR" b="1" dirty="0"/>
          </a:p>
          <a:p>
            <a:endParaRPr lang="fr-FR" b="1" dirty="0"/>
          </a:p>
          <a:p>
            <a:r>
              <a:rPr lang="fr-FR" sz="2000" b="1" dirty="0"/>
              <a:t>Ecouter</a:t>
            </a:r>
          </a:p>
          <a:p>
            <a:r>
              <a:rPr lang="fr-FR" sz="2000" b="1" dirty="0"/>
              <a:t>Interroger</a:t>
            </a:r>
          </a:p>
          <a:p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 descr="homme en colè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692696"/>
            <a:ext cx="3600400" cy="4088504"/>
          </a:xfrm>
          <a:prstGeom prst="rect">
            <a:avLst/>
          </a:prstGeom>
        </p:spPr>
      </p:pic>
      <p:sp>
        <p:nvSpPr>
          <p:cNvPr id="17" name="Arrondir un rectangle à un seul coin 16"/>
          <p:cNvSpPr/>
          <p:nvPr/>
        </p:nvSpPr>
        <p:spPr>
          <a:xfrm>
            <a:off x="3779912" y="5301208"/>
            <a:ext cx="4211960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Partir de ce que sait le patient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1° temps   </a:t>
            </a:r>
            <a:r>
              <a:rPr lang="fr-FR" sz="3200" dirty="0"/>
              <a:t>: </a:t>
            </a:r>
            <a:br>
              <a:rPr lang="fr-FR" sz="3200" dirty="0"/>
            </a:br>
            <a:r>
              <a:rPr lang="fr-FR" sz="3200" dirty="0"/>
              <a:t>Ecouter, interroger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xplosion 2 8"/>
          <p:cNvSpPr/>
          <p:nvPr/>
        </p:nvSpPr>
        <p:spPr>
          <a:xfrm>
            <a:off x="2339752" y="2420888"/>
            <a:ext cx="5256584" cy="316835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Jeu de l’expert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Lors du  jeu 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/>
              <a:t>Lors de la consultation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/>
          </a:p>
          <a:p>
            <a:r>
              <a:rPr lang="fr-FR" dirty="0"/>
              <a:t>L’expert se tait </a:t>
            </a:r>
          </a:p>
          <a:p>
            <a:r>
              <a:rPr lang="fr-FR" dirty="0"/>
              <a:t>Le profane dit ce qu’il sait du sujet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Le médecin écoute</a:t>
            </a:r>
          </a:p>
          <a:p>
            <a:r>
              <a:rPr lang="fr-FR" dirty="0"/>
              <a:t>Le médecin aide le patient à dire ce qu’il sait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1° temps 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 err="1"/>
              <a:t>Débrief</a:t>
            </a:r>
            <a:r>
              <a:rPr lang="fr-FR" dirty="0"/>
              <a:t> du jeu </a:t>
            </a:r>
          </a:p>
        </p:txBody>
      </p:sp>
      <p:sp>
        <p:nvSpPr>
          <p:cNvPr id="8" name="Ellipse 7"/>
          <p:cNvSpPr/>
          <p:nvPr/>
        </p:nvSpPr>
        <p:spPr>
          <a:xfrm>
            <a:off x="3563888" y="5589240"/>
            <a:ext cx="206652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1° Temps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1°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Les difficultés de l’écoute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03920" cy="4572000"/>
          </a:xfrm>
        </p:spPr>
        <p:txBody>
          <a:bodyPr/>
          <a:lstStyle/>
          <a:p>
            <a:endParaRPr lang="fr-FR" dirty="0"/>
          </a:p>
          <a:p>
            <a:pPr>
              <a:buNone/>
            </a:pPr>
            <a:r>
              <a:rPr lang="fr-FR" dirty="0"/>
              <a:t>Le patient veut </a:t>
            </a:r>
          </a:p>
          <a:p>
            <a:pPr>
              <a:buNone/>
            </a:pPr>
            <a:r>
              <a:rPr lang="fr-FR" dirty="0"/>
              <a:t>être écouté…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mais il ne sait pas</a:t>
            </a:r>
          </a:p>
          <a:p>
            <a:pPr>
              <a:buNone/>
            </a:pPr>
            <a:r>
              <a:rPr lang="fr-FR" dirty="0"/>
              <a:t>ce qu’il a à dire …</a:t>
            </a:r>
          </a:p>
        </p:txBody>
      </p:sp>
      <p:pic>
        <p:nvPicPr>
          <p:cNvPr id="11" name="Picture 2" descr="D:\Document de Utilisateur\Mes Documents\Magali\DA\FORMATIONS\annecy 16 decembre 2016\imag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88840"/>
            <a:ext cx="4590288" cy="3544824"/>
          </a:xfrm>
          <a:prstGeom prst="rect">
            <a:avLst/>
          </a:prstGeom>
          <a:noFill/>
        </p:spPr>
      </p:pic>
      <p:sp>
        <p:nvSpPr>
          <p:cNvPr id="5" name="Rectangle à coins arrondis 4"/>
          <p:cNvSpPr/>
          <p:nvPr/>
        </p:nvSpPr>
        <p:spPr>
          <a:xfrm>
            <a:off x="251520" y="5085184"/>
            <a:ext cx="381642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Racontez moi votre histoire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3920" cy="4572000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Vocabulaire</a:t>
            </a:r>
          </a:p>
          <a:p>
            <a:pPr>
              <a:buNone/>
            </a:pPr>
            <a:r>
              <a:rPr lang="fr-FR" dirty="0"/>
              <a:t> </a:t>
            </a:r>
          </a:p>
        </p:txBody>
      </p:sp>
      <p:sp>
        <p:nvSpPr>
          <p:cNvPr id="4" name="Ellipse 3"/>
          <p:cNvSpPr/>
          <p:nvPr/>
        </p:nvSpPr>
        <p:spPr>
          <a:xfrm>
            <a:off x="3203848" y="2060848"/>
            <a:ext cx="2592288" cy="1562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Crise</a:t>
            </a:r>
            <a:r>
              <a:rPr lang="fr-FR" dirty="0"/>
              <a:t> 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4152" y="3810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texte 13"/>
          <p:cNvSpPr txBox="1">
            <a:spLocks/>
          </p:cNvSpPr>
          <p:nvPr/>
        </p:nvSpPr>
        <p:spPr>
          <a:xfrm>
            <a:off x="0" y="981075"/>
            <a:ext cx="2362200" cy="23764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300192" y="2420888"/>
            <a:ext cx="2592288" cy="1562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Toilette</a:t>
            </a:r>
            <a:r>
              <a:rPr lang="fr-FR" dirty="0"/>
              <a:t> </a:t>
            </a:r>
          </a:p>
        </p:txBody>
      </p:sp>
      <p:sp>
        <p:nvSpPr>
          <p:cNvPr id="9" name="Ellipse 8"/>
          <p:cNvSpPr/>
          <p:nvPr/>
        </p:nvSpPr>
        <p:spPr>
          <a:xfrm>
            <a:off x="755576" y="3789040"/>
            <a:ext cx="2592288" cy="1562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Savoir </a:t>
            </a:r>
            <a:r>
              <a:rPr lang="fr-FR" dirty="0"/>
              <a:t> </a:t>
            </a:r>
          </a:p>
        </p:txBody>
      </p:sp>
      <p:sp>
        <p:nvSpPr>
          <p:cNvPr id="10" name="Ellipse 9"/>
          <p:cNvSpPr/>
          <p:nvPr/>
        </p:nvSpPr>
        <p:spPr>
          <a:xfrm>
            <a:off x="4283968" y="4365104"/>
            <a:ext cx="2592288" cy="1562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Danger</a:t>
            </a:r>
            <a:r>
              <a:rPr lang="fr-FR" dirty="0"/>
              <a:t> 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sz="2000" dirty="0"/>
              <a:t>1°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Les difficultés de l’écoute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       C’est où?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/>
              <a:t>         Et en pratique 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                             </a:t>
            </a:r>
          </a:p>
        </p:txBody>
      </p:sp>
      <p:pic>
        <p:nvPicPr>
          <p:cNvPr id="13" name="Espace réservé du contenu 12" descr="lavabo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1440180" cy="2034540"/>
          </a:xfrm>
        </p:spPr>
      </p:pic>
      <p:sp>
        <p:nvSpPr>
          <p:cNvPr id="14" name="Rectangle 13"/>
          <p:cNvSpPr/>
          <p:nvPr/>
        </p:nvSpPr>
        <p:spPr>
          <a:xfrm>
            <a:off x="2627784" y="3140968"/>
            <a:ext cx="648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ou</a:t>
            </a:r>
          </a:p>
        </p:txBody>
      </p:sp>
      <p:pic>
        <p:nvPicPr>
          <p:cNvPr id="15" name="Image 14" descr="baignoire et can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365104"/>
            <a:ext cx="2261280" cy="1813176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436096" y="2924944"/>
            <a:ext cx="2736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        Oubli  de : </a:t>
            </a:r>
          </a:p>
          <a:p>
            <a:endParaRPr lang="fr-FR" dirty="0"/>
          </a:p>
          <a:p>
            <a:r>
              <a:rPr lang="fr-FR" dirty="0"/>
              <a:t>Le démaquillant</a:t>
            </a:r>
          </a:p>
          <a:p>
            <a:r>
              <a:rPr lang="fr-FR" dirty="0"/>
              <a:t>Le sérum</a:t>
            </a:r>
          </a:p>
          <a:p>
            <a:r>
              <a:rPr lang="fr-FR" dirty="0"/>
              <a:t>Le déodorant</a:t>
            </a:r>
          </a:p>
          <a:p>
            <a:r>
              <a:rPr lang="fr-FR" dirty="0"/>
              <a:t>Le maquillage</a:t>
            </a:r>
          </a:p>
          <a:p>
            <a:endParaRPr lang="fr-FR" dirty="0"/>
          </a:p>
          <a:p>
            <a:r>
              <a:rPr lang="fr-FR" dirty="0"/>
              <a:t>Le shampooing</a:t>
            </a:r>
          </a:p>
          <a:p>
            <a:r>
              <a:rPr lang="fr-FR" dirty="0"/>
              <a:t>L’après shampooing</a:t>
            </a:r>
          </a:p>
          <a:p>
            <a:endParaRPr lang="fr-FR" dirty="0"/>
          </a:p>
          <a:p>
            <a:r>
              <a:rPr lang="fr-FR" dirty="0"/>
              <a:t>…..</a:t>
            </a:r>
          </a:p>
          <a:p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endParaRPr lang="fr-FR" b="1" dirty="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454152" y="116632"/>
            <a:ext cx="8534400" cy="936104"/>
          </a:xfrm>
          <a:prstGeom prst="rect">
            <a:avLst/>
          </a:prstGeom>
        </p:spPr>
        <p:txBody>
          <a:bodyPr vert="horz" rtlCol="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1° temps </a:t>
            </a:r>
            <a:r>
              <a:rPr kumimoji="0" lang="fr-FR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br>
              <a:rPr kumimoji="0" lang="fr-FR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difficultés de l’écoute</a:t>
            </a:r>
          </a:p>
        </p:txBody>
      </p:sp>
      <p:sp>
        <p:nvSpPr>
          <p:cNvPr id="20" name="Ellipse 19"/>
          <p:cNvSpPr/>
          <p:nvPr/>
        </p:nvSpPr>
        <p:spPr>
          <a:xfrm>
            <a:off x="6948264" y="260648"/>
            <a:ext cx="19797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Toilette</a:t>
            </a:r>
            <a:r>
              <a:rPr lang="fr-FR" dirty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Le patient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/>
              <a:t>Le médecin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dirty="0"/>
              <a:t>Quand on ne peut plus rien faire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Quand c’est pire qu’avant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Quand c’est rouge</a:t>
            </a:r>
          </a:p>
          <a:p>
            <a:pPr>
              <a:buNone/>
            </a:pPr>
            <a:r>
              <a:rPr lang="fr-FR" dirty="0"/>
              <a:t>Ou 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Quand ça gratte 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1°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Les difficultés de l’écoute</a:t>
            </a:r>
          </a:p>
        </p:txBody>
      </p:sp>
      <p:sp>
        <p:nvSpPr>
          <p:cNvPr id="11" name="Ellipse 10"/>
          <p:cNvSpPr/>
          <p:nvPr/>
        </p:nvSpPr>
        <p:spPr>
          <a:xfrm>
            <a:off x="6948264" y="260648"/>
            <a:ext cx="19797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Crise</a:t>
            </a:r>
            <a:r>
              <a:rPr lang="fr-FR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Conflits d’intérêt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Sanofi : alimentation et DA</a:t>
            </a:r>
          </a:p>
          <a:p>
            <a:endParaRPr lang="fr-FR" dirty="0"/>
          </a:p>
          <a:p>
            <a:r>
              <a:rPr lang="fr-FR" dirty="0" err="1"/>
              <a:t>Abbvie</a:t>
            </a:r>
            <a:r>
              <a:rPr lang="fr-FR" dirty="0"/>
              <a:t> : le même atelier</a:t>
            </a:r>
          </a:p>
          <a:p>
            <a:endParaRPr lang="fr-FR" dirty="0"/>
          </a:p>
          <a:p>
            <a:r>
              <a:rPr lang="fr-FR" dirty="0" err="1"/>
              <a:t>Cellgen</a:t>
            </a:r>
            <a:r>
              <a:rPr lang="fr-FR" dirty="0"/>
              <a:t> : le même atelier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dépigmentation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/>
              <a:t>Confusion de maladie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/>
              <a:t>Confusion entre : 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Les dartres </a:t>
            </a:r>
          </a:p>
          <a:p>
            <a:endParaRPr lang="fr-FR" dirty="0"/>
          </a:p>
          <a:p>
            <a:r>
              <a:rPr lang="fr-FR" dirty="0"/>
              <a:t>L’achromie post inflammatoire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L’effet de la cortisone</a:t>
            </a:r>
          </a:p>
        </p:txBody>
      </p:sp>
      <p:pic>
        <p:nvPicPr>
          <p:cNvPr id="7" name="Espace réservé du contenu 6" descr="vitiligo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09344" y="2471738"/>
            <a:ext cx="3821112" cy="3821112"/>
          </a:xfr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1°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Les difficultés de l’écoute</a:t>
            </a:r>
          </a:p>
        </p:txBody>
      </p:sp>
      <p:sp>
        <p:nvSpPr>
          <p:cNvPr id="11" name="Ellipse 10"/>
          <p:cNvSpPr/>
          <p:nvPr/>
        </p:nvSpPr>
        <p:spPr>
          <a:xfrm>
            <a:off x="6948264" y="260648"/>
            <a:ext cx="19797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Danger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patient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/>
              <a:t>Changez de vocabulaire !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dirty="0"/>
              <a:t>Que savez vous de l’eczéma ?</a:t>
            </a:r>
          </a:p>
          <a:p>
            <a:r>
              <a:rPr lang="fr-FR" dirty="0"/>
              <a:t>Ca gratte !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b="1" dirty="0"/>
              <a:t>Quelles notions avez-vous ? </a:t>
            </a:r>
          </a:p>
          <a:p>
            <a:endParaRPr lang="fr-FR" b="1" dirty="0"/>
          </a:p>
          <a:p>
            <a:pPr>
              <a:buNone/>
            </a:pPr>
            <a:r>
              <a:rPr lang="fr-FR" dirty="0"/>
              <a:t>  les réponses seront des conceptions 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1°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Les difficultés de l’écoute</a:t>
            </a:r>
          </a:p>
        </p:txBody>
      </p:sp>
      <p:sp>
        <p:nvSpPr>
          <p:cNvPr id="9" name="Ellipse 8"/>
          <p:cNvSpPr/>
          <p:nvPr/>
        </p:nvSpPr>
        <p:spPr>
          <a:xfrm>
            <a:off x="6948264" y="260648"/>
            <a:ext cx="19797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Savoirs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Vocabulaire</a:t>
            </a:r>
          </a:p>
          <a:p>
            <a:r>
              <a:rPr lang="fr-FR" dirty="0">
                <a:solidFill>
                  <a:srgbClr val="FF0000"/>
                </a:solidFill>
              </a:rPr>
              <a:t>Conceptions</a:t>
            </a:r>
          </a:p>
        </p:txBody>
      </p:sp>
      <p:pic>
        <p:nvPicPr>
          <p:cNvPr id="4" name="Image 3" descr="tribu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628800"/>
            <a:ext cx="1872208" cy="1966246"/>
          </a:xfrm>
          <a:prstGeom prst="rect">
            <a:avLst/>
          </a:prstGeom>
        </p:spPr>
      </p:pic>
      <p:pic>
        <p:nvPicPr>
          <p:cNvPr id="5" name="Image 4" descr="c'est dans la tê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59908">
            <a:off x="6476762" y="2681690"/>
            <a:ext cx="2038667" cy="2160240"/>
          </a:xfrm>
          <a:prstGeom prst="rect">
            <a:avLst/>
          </a:prstGeom>
        </p:spPr>
      </p:pic>
      <p:pic>
        <p:nvPicPr>
          <p:cNvPr id="6" name="Image 5" descr="tribu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07948">
            <a:off x="1519820" y="3108019"/>
            <a:ext cx="2075340" cy="216024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3528" y="5517232"/>
            <a:ext cx="8345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guerre des clans : ne pas prendre partie mais les accueillir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1°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Les difficultés de l’écoute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 sont-elles ?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/>
              <a:t>Pourquoi en parler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conceptions sont les  savoirs du patient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Elles se répartissent  dans 5 cadres</a:t>
            </a:r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Le patient se sent considéré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 médecin va capter les blocages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1°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Les difficultés de l’écoute  : les conceptions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ln>
            <a:noFill/>
            <a:prstDash val="sysDot"/>
          </a:ln>
        </p:spPr>
        <p:txBody>
          <a:bodyPr/>
          <a:lstStyle/>
          <a:p>
            <a:r>
              <a:rPr lang="fr-FR" dirty="0"/>
              <a:t>Le ressenti</a:t>
            </a:r>
          </a:p>
          <a:p>
            <a:endParaRPr lang="fr-FR" dirty="0"/>
          </a:p>
          <a:p>
            <a:r>
              <a:rPr lang="fr-FR" dirty="0"/>
              <a:t>L’émotionnel</a:t>
            </a:r>
          </a:p>
          <a:p>
            <a:endParaRPr lang="fr-FR" dirty="0"/>
          </a:p>
          <a:p>
            <a:r>
              <a:rPr lang="fr-FR" dirty="0">
                <a:ln>
                  <a:solidFill>
                    <a:srgbClr val="C00000"/>
                  </a:solidFill>
                </a:ln>
              </a:rPr>
              <a:t>Les préjugés</a:t>
            </a:r>
          </a:p>
          <a:p>
            <a:endParaRPr lang="fr-FR" dirty="0"/>
          </a:p>
          <a:p>
            <a:r>
              <a:rPr lang="fr-FR" dirty="0">
                <a:ln>
                  <a:solidFill>
                    <a:srgbClr val="C00000"/>
                  </a:solidFill>
                </a:ln>
              </a:rPr>
              <a:t>Les jugements de valeur</a:t>
            </a:r>
          </a:p>
          <a:p>
            <a:endParaRPr lang="fr-FR" dirty="0"/>
          </a:p>
          <a:p>
            <a:r>
              <a:rPr lang="fr-FR" dirty="0"/>
              <a:t>Les notions scientifiques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Ça brule</a:t>
            </a:r>
          </a:p>
          <a:p>
            <a:endParaRPr lang="fr-FR" dirty="0"/>
          </a:p>
          <a:p>
            <a:r>
              <a:rPr lang="fr-FR" dirty="0"/>
              <a:t>Indifférence, dépression</a:t>
            </a:r>
          </a:p>
          <a:p>
            <a:endParaRPr lang="fr-FR" dirty="0"/>
          </a:p>
          <a:p>
            <a:r>
              <a:rPr lang="fr-FR" dirty="0"/>
              <a:t>C’est une maladie ??</a:t>
            </a:r>
          </a:p>
          <a:p>
            <a:endParaRPr lang="fr-FR" dirty="0"/>
          </a:p>
          <a:p>
            <a:r>
              <a:rPr lang="fr-FR" dirty="0"/>
              <a:t>Mais c’est rien du tout de se gratter</a:t>
            </a:r>
          </a:p>
          <a:p>
            <a:r>
              <a:rPr lang="fr-FR" dirty="0"/>
              <a:t>La peau est sèche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1°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Les difficultés de l’écoute  : les conceptions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Préjugés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/>
              <a:t>Conséquences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Réfléchir ensemble …</a:t>
            </a:r>
          </a:p>
          <a:p>
            <a:pPr>
              <a:buNone/>
            </a:pPr>
            <a:r>
              <a:rPr lang="fr-FR" dirty="0"/>
              <a:t> 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1°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Les difficultés de l’écoute : les conceptions</a:t>
            </a:r>
          </a:p>
        </p:txBody>
      </p:sp>
      <p:sp>
        <p:nvSpPr>
          <p:cNvPr id="4" name="Arrondir un rectangle à un seul coin 3"/>
          <p:cNvSpPr/>
          <p:nvPr/>
        </p:nvSpPr>
        <p:spPr>
          <a:xfrm>
            <a:off x="5004048" y="3284984"/>
            <a:ext cx="3600400" cy="230425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/>
              <a:t>Obstacles</a:t>
            </a:r>
          </a:p>
          <a:p>
            <a:pPr algn="ctr"/>
            <a:r>
              <a:rPr lang="fr-FR" sz="4000" b="1" dirty="0"/>
              <a:t>Au traitement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Réfléchir ensemble aux </a:t>
            </a:r>
            <a:r>
              <a:rPr lang="fr-FR" dirty="0">
                <a:solidFill>
                  <a:srgbClr val="FF0000"/>
                </a:solidFill>
              </a:rPr>
              <a:t>préjugés</a:t>
            </a:r>
            <a:r>
              <a:rPr lang="fr-FR" dirty="0"/>
              <a:t> …</a:t>
            </a:r>
          </a:p>
          <a:p>
            <a:r>
              <a:rPr lang="fr-FR" dirty="0"/>
              <a:t>1/ une seule cause</a:t>
            </a:r>
          </a:p>
          <a:p>
            <a:r>
              <a:rPr lang="fr-FR" dirty="0"/>
              <a:t>2/ faut que ça sorte</a:t>
            </a:r>
          </a:p>
          <a:p>
            <a:r>
              <a:rPr lang="fr-FR" dirty="0"/>
              <a:t>3/ça ne sert à rien de tt, ça revient tout le temps</a:t>
            </a:r>
          </a:p>
          <a:p>
            <a:r>
              <a:rPr lang="fr-FR" dirty="0"/>
              <a:t>4/ c’est dans la tête</a:t>
            </a:r>
          </a:p>
          <a:p>
            <a:r>
              <a:rPr lang="fr-FR" dirty="0"/>
              <a:t>5/ le tt est plus dangereux que la maladie</a:t>
            </a:r>
          </a:p>
          <a:p>
            <a:r>
              <a:rPr lang="fr-FR" dirty="0"/>
              <a:t>6/ c’est allergique</a:t>
            </a:r>
          </a:p>
          <a:p>
            <a:r>
              <a:rPr lang="fr-FR" dirty="0"/>
              <a:t>7/ débarrassez moi de ça</a:t>
            </a:r>
          </a:p>
          <a:p>
            <a:r>
              <a:rPr lang="fr-FR" dirty="0"/>
              <a:t>8/ la DA ce n’est pas une maladie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1°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Les difficultés de l’écoute : les conceptions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1°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Les difficultés de l’écoute : les conceptions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En pratique, soit le patient en parle de lui-même</a:t>
            </a:r>
          </a:p>
          <a:p>
            <a:endParaRPr lang="fr-FR" dirty="0"/>
          </a:p>
          <a:p>
            <a:r>
              <a:rPr lang="fr-FR" dirty="0"/>
              <a:t>Soit il faut lui demander s’il pense que …</a:t>
            </a:r>
          </a:p>
          <a:p>
            <a:pPr marL="788670" lvl="1" indent="-51435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C’est allergique</a:t>
            </a:r>
          </a:p>
          <a:p>
            <a:pPr marL="788670" lvl="1" indent="-51435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C’est une allergie alimentaire</a:t>
            </a:r>
          </a:p>
          <a:p>
            <a:pPr marL="788670" lvl="1" indent="-51435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C’est dans la tête</a:t>
            </a:r>
          </a:p>
          <a:p>
            <a:pPr marL="788670" lvl="1" indent="-51435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Il n’y a qu’une seule cause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      Evoquer ensemble tous les </a:t>
            </a:r>
            <a:r>
              <a:rPr lang="fr-FR" dirty="0">
                <a:solidFill>
                  <a:srgbClr val="FF0000"/>
                </a:solidFill>
              </a:rPr>
              <a:t>préjugés </a:t>
            </a:r>
            <a:r>
              <a:rPr lang="fr-FR" dirty="0"/>
              <a:t>!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467544" y="51571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jugements de valeur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/>
              <a:t>Conséquences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dirty="0"/>
              <a:t>Le grattage c’est rien du tout</a:t>
            </a:r>
          </a:p>
          <a:p>
            <a:r>
              <a:rPr lang="fr-FR" dirty="0"/>
              <a:t>On n’en meurt pas</a:t>
            </a:r>
          </a:p>
          <a:p>
            <a:r>
              <a:rPr lang="fr-FR" dirty="0"/>
              <a:t>Il y a plus grave que toi</a:t>
            </a:r>
          </a:p>
          <a:p>
            <a:r>
              <a:rPr lang="fr-FR" dirty="0"/>
              <a:t>Tu as vu la tête que tu as !</a:t>
            </a:r>
          </a:p>
          <a:p>
            <a:r>
              <a:rPr lang="fr-FR" dirty="0"/>
              <a:t>On dirait un singe!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1°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Les difficultés de l’écoute : les conceptions</a:t>
            </a:r>
          </a:p>
        </p:txBody>
      </p:sp>
      <p:sp>
        <p:nvSpPr>
          <p:cNvPr id="4" name="Arrondir un rectangle à un seul coin 3"/>
          <p:cNvSpPr/>
          <p:nvPr/>
        </p:nvSpPr>
        <p:spPr>
          <a:xfrm>
            <a:off x="5076056" y="2924944"/>
            <a:ext cx="3456384" cy="259228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Culpabilité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Honte 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Estime de soi effondrée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3920" cy="4572000"/>
          </a:xfrm>
        </p:spPr>
        <p:txBody>
          <a:bodyPr/>
          <a:lstStyle/>
          <a:p>
            <a:r>
              <a:rPr lang="fr-FR" dirty="0"/>
              <a:t>Vocabulaire</a:t>
            </a:r>
          </a:p>
          <a:p>
            <a:r>
              <a:rPr lang="fr-FR" dirty="0"/>
              <a:t>Conceptions</a:t>
            </a:r>
          </a:p>
          <a:p>
            <a:r>
              <a:rPr lang="fr-FR" dirty="0">
                <a:solidFill>
                  <a:srgbClr val="FF0000"/>
                </a:solidFill>
              </a:rPr>
              <a:t>Le sens de la maladie  :  la mal a dit 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/>
              <a:t>Quelle interprétation le patient donne-t-il de son problème ? ( souvent du psychologique) </a:t>
            </a:r>
          </a:p>
          <a:p>
            <a:pPr>
              <a:buNone/>
            </a:pPr>
            <a:r>
              <a:rPr lang="fr-FR" dirty="0"/>
              <a:t> 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4152" y="3810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texte 13"/>
          <p:cNvSpPr txBox="1">
            <a:spLocks/>
          </p:cNvSpPr>
          <p:nvPr/>
        </p:nvSpPr>
        <p:spPr>
          <a:xfrm>
            <a:off x="0" y="981075"/>
            <a:ext cx="2362200" cy="23764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sz="2000" dirty="0"/>
              <a:t>1°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Les difficultés de l’écoute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fr-FR" sz="3200" dirty="0"/>
          </a:p>
          <a:p>
            <a:r>
              <a:rPr lang="fr-FR" sz="3200" dirty="0">
                <a:solidFill>
                  <a:srgbClr val="FF0000"/>
                </a:solidFill>
              </a:rPr>
              <a:t>Objectifs</a:t>
            </a:r>
          </a:p>
          <a:p>
            <a:endParaRPr lang="fr-FR" sz="3200" dirty="0"/>
          </a:p>
          <a:p>
            <a:endParaRPr lang="fr-FR" sz="3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 de l’atelier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1/Ne pas contrarier le patient </a:t>
            </a:r>
          </a:p>
          <a:p>
            <a:pPr>
              <a:buNone/>
            </a:pPr>
            <a:r>
              <a:rPr lang="fr-FR" dirty="0"/>
              <a:t>    Il a toujours raison , même quand il a tort                               car ce sont SES  raisons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2/ Le médecin n’est pas là pour valider Ses  raisons,      mais pour créer une </a:t>
            </a:r>
            <a:r>
              <a:rPr lang="fr-FR" i="1" dirty="0">
                <a:solidFill>
                  <a:srgbClr val="C00000"/>
                </a:solidFill>
              </a:rPr>
              <a:t>alliance thérapeutique 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1°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En résumé : écouter et interroger, c’est :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ln>
            <a:noFill/>
          </a:ln>
        </p:spPr>
        <p:txBody>
          <a:bodyPr/>
          <a:lstStyle/>
          <a:p>
            <a:pPr>
              <a:buNone/>
            </a:pPr>
            <a:r>
              <a:rPr lang="fr-FR" dirty="0"/>
              <a:t>3/ Repérer les éventuels blocages</a:t>
            </a:r>
          </a:p>
          <a:p>
            <a:pPr>
              <a:buFontTx/>
              <a:buChar char="-"/>
            </a:pPr>
            <a:r>
              <a:rPr lang="fr-FR" dirty="0"/>
              <a:t>Pensée unique</a:t>
            </a:r>
          </a:p>
          <a:p>
            <a:pPr>
              <a:buFontTx/>
              <a:buChar char="-"/>
            </a:pPr>
            <a:r>
              <a:rPr lang="fr-FR" dirty="0"/>
              <a:t>Peurs</a:t>
            </a:r>
          </a:p>
          <a:p>
            <a:pPr>
              <a:buFontTx/>
              <a:buChar char="-"/>
            </a:pPr>
            <a:r>
              <a:rPr lang="fr-FR" dirty="0"/>
              <a:t>Différence entre incurable et chronique</a:t>
            </a:r>
          </a:p>
          <a:p>
            <a:pPr>
              <a:buFontTx/>
              <a:buChar char="-"/>
            </a:pPr>
            <a:r>
              <a:rPr lang="fr-FR" dirty="0"/>
              <a:t>Incohérence des paroles </a:t>
            </a:r>
          </a:p>
          <a:p>
            <a:pPr>
              <a:buFontTx/>
              <a:buChar char="-"/>
            </a:pPr>
            <a:r>
              <a:rPr lang="fr-FR" dirty="0"/>
              <a:t>Le déni de la maladie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4/ Repérer les ressources</a:t>
            </a:r>
          </a:p>
          <a:p>
            <a:pPr>
              <a:buNone/>
            </a:pPr>
            <a:r>
              <a:rPr lang="fr-FR" dirty="0"/>
              <a:t>-  Envie </a:t>
            </a:r>
            <a:r>
              <a:rPr lang="fr-FR" i="1" dirty="0">
                <a:solidFill>
                  <a:schemeClr val="accent1"/>
                </a:solidFill>
              </a:rPr>
              <a:t>d’apprendre 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1°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En résumé : écouter et interroger, c’est :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2° temps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sz="2000" b="1" dirty="0"/>
          </a:p>
          <a:p>
            <a:r>
              <a:rPr lang="fr-FR" sz="2000" b="1" dirty="0"/>
              <a:t>Répondre</a:t>
            </a:r>
          </a:p>
          <a:p>
            <a:r>
              <a:rPr lang="fr-FR" sz="2000" b="1" dirty="0"/>
              <a:t>Ajuster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2° étape du jeu de l’expert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- Le médecin va répondre et ajuster </a:t>
            </a:r>
          </a:p>
          <a:p>
            <a:pPr>
              <a:buNone/>
            </a:pPr>
            <a:r>
              <a:rPr lang="fr-FR" dirty="0"/>
              <a:t>- Le patient va apprendre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             </a:t>
            </a:r>
          </a:p>
          <a:p>
            <a:pPr>
              <a:buNone/>
            </a:pPr>
            <a:r>
              <a:rPr lang="fr-FR" dirty="0"/>
              <a:t>                       Faire une rupture cognitive </a:t>
            </a:r>
          </a:p>
        </p:txBody>
      </p:sp>
      <p:pic>
        <p:nvPicPr>
          <p:cNvPr id="4" name="Image 3" descr="animal de compag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564904"/>
            <a:ext cx="2520280" cy="3508229"/>
          </a:xfrm>
          <a:prstGeom prst="rect">
            <a:avLst/>
          </a:prstGeom>
        </p:spPr>
      </p:pic>
      <p:pic>
        <p:nvPicPr>
          <p:cNvPr id="5" name="Image 4" descr="marie stu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5" y="3212976"/>
            <a:ext cx="1667377" cy="2166744"/>
          </a:xfrm>
          <a:prstGeom prst="rect">
            <a:avLst/>
          </a:prstGeom>
        </p:spPr>
      </p:pic>
      <p:pic>
        <p:nvPicPr>
          <p:cNvPr id="6" name="Image 5" descr="permis de condui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3284984"/>
            <a:ext cx="1455420" cy="201168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2°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Apprendre ? Pourquoi faire ?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b="1" dirty="0"/>
              <a:t> Le patient ne peut apprendre une nouvelle idée que si : </a:t>
            </a:r>
          </a:p>
          <a:p>
            <a:pPr>
              <a:buFontTx/>
              <a:buChar char="-"/>
            </a:pPr>
            <a:r>
              <a:rPr lang="fr-FR" dirty="0"/>
              <a:t>Il identifie celles qui sont déjà là  (phase écoute)</a:t>
            </a:r>
          </a:p>
          <a:p>
            <a:pPr>
              <a:buFontTx/>
              <a:buChar char="-"/>
            </a:pPr>
            <a:r>
              <a:rPr lang="fr-FR" dirty="0"/>
              <a:t>Il est en confiance pour les détruire (alliance)</a:t>
            </a:r>
          </a:p>
          <a:p>
            <a:pPr>
              <a:buFontTx/>
              <a:buChar char="-"/>
            </a:pPr>
            <a:r>
              <a:rPr lang="fr-FR" dirty="0"/>
              <a:t>Il a des outils pour construire les nouvelles 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                                                                       </a:t>
            </a:r>
          </a:p>
          <a:p>
            <a:pPr>
              <a:buFontTx/>
              <a:buChar char="-"/>
            </a:pPr>
            <a:r>
              <a:rPr lang="fr-FR" dirty="0"/>
              <a:t>                                                                      </a:t>
            </a:r>
            <a:r>
              <a:rPr lang="fr-FR" dirty="0">
                <a:solidFill>
                  <a:srgbClr val="C00000"/>
                </a:solidFill>
              </a:rPr>
              <a:t>Outils  et 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C00000"/>
                </a:solidFill>
              </a:rPr>
              <a:t>                                                                      Canal VAK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C00000"/>
                </a:solidFill>
              </a:rPr>
              <a:t>                                                            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maç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221088"/>
            <a:ext cx="5236824" cy="2054875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2°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Apprendre est un phénomène complexe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Visuel</a:t>
            </a:r>
          </a:p>
          <a:p>
            <a:endParaRPr lang="fr-FR" dirty="0"/>
          </a:p>
          <a:p>
            <a:r>
              <a:rPr lang="fr-FR" dirty="0"/>
              <a:t>Auditif</a:t>
            </a:r>
          </a:p>
          <a:p>
            <a:endParaRPr lang="fr-FR" dirty="0"/>
          </a:p>
          <a:p>
            <a:r>
              <a:rPr lang="fr-FR" dirty="0"/>
              <a:t>Kinesthésique</a:t>
            </a:r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r>
              <a:rPr lang="fr-FR" dirty="0"/>
              <a:t>                les outils doivent s’adresser aux 3 canaux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     ils servent à </a:t>
            </a:r>
            <a:r>
              <a:rPr lang="fr-FR" dirty="0">
                <a:solidFill>
                  <a:srgbClr val="FF0000"/>
                </a:solidFill>
              </a:rPr>
              <a:t>construire</a:t>
            </a:r>
            <a:r>
              <a:rPr lang="fr-FR" dirty="0"/>
              <a:t> les bases scientifiques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395536" y="4725144"/>
            <a:ext cx="1152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395536" y="5589240"/>
            <a:ext cx="1152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2°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Apprendre  se fait selon les canaux VAK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Les dessins</a:t>
            </a:r>
          </a:p>
          <a:p>
            <a:r>
              <a:rPr lang="fr-FR" dirty="0"/>
              <a:t>Les métaphores</a:t>
            </a:r>
          </a:p>
          <a:p>
            <a:r>
              <a:rPr lang="fr-FR" dirty="0"/>
              <a:t>Les objets  : Fondation dermatite atopique</a:t>
            </a:r>
          </a:p>
          <a:p>
            <a:r>
              <a:rPr lang="fr-FR" dirty="0"/>
              <a:t>Les jeux de rôles</a:t>
            </a:r>
          </a:p>
          <a:p>
            <a:r>
              <a:rPr lang="fr-FR" dirty="0"/>
              <a:t>Les films sur </a:t>
            </a:r>
            <a:r>
              <a:rPr lang="fr-FR" dirty="0" err="1"/>
              <a:t>you</a:t>
            </a:r>
            <a:r>
              <a:rPr lang="fr-FR" dirty="0"/>
              <a:t> tube</a:t>
            </a:r>
          </a:p>
          <a:p>
            <a:r>
              <a:rPr lang="fr-FR" dirty="0"/>
              <a:t>Les gestes</a:t>
            </a:r>
          </a:p>
          <a:p>
            <a:r>
              <a:rPr lang="fr-FR" dirty="0"/>
              <a:t>Enregistrer sur le </a:t>
            </a:r>
            <a:r>
              <a:rPr lang="fr-FR" dirty="0" err="1"/>
              <a:t>smartphone</a:t>
            </a:r>
            <a:endParaRPr lang="fr-FR" dirty="0"/>
          </a:p>
          <a:p>
            <a:r>
              <a:rPr lang="fr-FR" dirty="0"/>
              <a:t>Les sites web</a:t>
            </a:r>
          </a:p>
          <a:p>
            <a:endParaRPr lang="fr-FR" dirty="0"/>
          </a:p>
          <a:p>
            <a:r>
              <a:rPr lang="fr-FR" dirty="0"/>
              <a:t>+ ceux que vous allez imaginer vous-même!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2°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Apprendre  = besoin d’outils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Les dessins : visuel</a:t>
            </a:r>
          </a:p>
          <a:p>
            <a:r>
              <a:rPr lang="fr-FR" dirty="0"/>
              <a:t>Les métaphores : auditif</a:t>
            </a:r>
          </a:p>
          <a:p>
            <a:r>
              <a:rPr lang="fr-FR" dirty="0"/>
              <a:t>Les objets  : Fondation  : visuel</a:t>
            </a:r>
          </a:p>
          <a:p>
            <a:r>
              <a:rPr lang="fr-FR" dirty="0"/>
              <a:t>Les jeux de rôles : kinesthésique</a:t>
            </a:r>
          </a:p>
          <a:p>
            <a:r>
              <a:rPr lang="fr-FR" dirty="0"/>
              <a:t>Les films  : visuel</a:t>
            </a:r>
          </a:p>
          <a:p>
            <a:r>
              <a:rPr lang="fr-FR" dirty="0"/>
              <a:t>Les gestes : kinesthésique</a:t>
            </a:r>
          </a:p>
          <a:p>
            <a:r>
              <a:rPr lang="fr-FR" dirty="0"/>
              <a:t>Enregistrer sur le </a:t>
            </a:r>
            <a:r>
              <a:rPr lang="fr-FR" dirty="0" err="1"/>
              <a:t>smartphone</a:t>
            </a:r>
            <a:r>
              <a:rPr lang="fr-FR" dirty="0"/>
              <a:t> : auditif</a:t>
            </a:r>
          </a:p>
          <a:p>
            <a:r>
              <a:rPr lang="fr-FR" dirty="0"/>
              <a:t>Les sites web : visuel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2°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Apprendre  = besoin d’outils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                     Partir de ce que sait le patient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  <a:p>
            <a:pPr>
              <a:buNone/>
            </a:pPr>
            <a:r>
              <a:rPr lang="fr-FR" dirty="0"/>
              <a:t>                Ils savent tous que leur peau est sèche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  <a:p>
            <a:pPr>
              <a:buNone/>
            </a:pPr>
            <a:r>
              <a:rPr lang="fr-FR" dirty="0"/>
              <a:t>                 Donc que veut dire le mot  </a:t>
            </a:r>
            <a:r>
              <a:rPr lang="fr-FR" dirty="0">
                <a:solidFill>
                  <a:srgbClr val="C00000"/>
                </a:solidFill>
              </a:rPr>
              <a:t>SECHE ??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4" name="Flèche vers le bas 3"/>
          <p:cNvSpPr/>
          <p:nvPr/>
        </p:nvSpPr>
        <p:spPr>
          <a:xfrm>
            <a:off x="4211960" y="22048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>
            <a:off x="4211960" y="35730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2°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Apprendre  = exemple   </a:t>
            </a:r>
          </a:p>
        </p:txBody>
      </p:sp>
      <p:sp>
        <p:nvSpPr>
          <p:cNvPr id="8" name="Ellipse 7"/>
          <p:cNvSpPr/>
          <p:nvPr/>
        </p:nvSpPr>
        <p:spPr>
          <a:xfrm rot="884420">
            <a:off x="6588224" y="260648"/>
            <a:ext cx="2304256" cy="120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Concevoir la peau atopique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/>
              <a:t>     SECHE veut dire              manque d’eau : 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Que faire : ?</a:t>
            </a:r>
          </a:p>
          <a:p>
            <a:pPr>
              <a:buNone/>
            </a:pPr>
            <a:r>
              <a:rPr lang="fr-FR" dirty="0"/>
              <a:t>1/</a:t>
            </a:r>
          </a:p>
          <a:p>
            <a:pPr>
              <a:buNone/>
            </a:pPr>
            <a:r>
              <a:rPr lang="fr-FR" dirty="0"/>
              <a:t>2/</a:t>
            </a:r>
          </a:p>
          <a:p>
            <a:pPr>
              <a:buNone/>
            </a:pPr>
            <a:r>
              <a:rPr lang="fr-FR" dirty="0"/>
              <a:t>3/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Le patient connait les réponses, </a:t>
            </a:r>
          </a:p>
          <a:p>
            <a:pPr>
              <a:buNone/>
            </a:pPr>
            <a:r>
              <a:rPr lang="fr-FR" dirty="0"/>
              <a:t>Elles font partie de son savoir de base</a:t>
            </a:r>
          </a:p>
          <a:p>
            <a:pPr>
              <a:buNone/>
            </a:pPr>
            <a:r>
              <a:rPr lang="fr-FR" dirty="0"/>
              <a:t>Il faut l’aider à les trouver, ne jamais les dire à sa place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4" name="Ellipse 3"/>
          <p:cNvSpPr/>
          <p:nvPr/>
        </p:nvSpPr>
        <p:spPr>
          <a:xfrm rot="753415">
            <a:off x="6588224" y="260648"/>
            <a:ext cx="2304256" cy="120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Concevoir la peau atopique 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2°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Apprendre  = exemple 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3491880" y="15567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Savoir créer une </a:t>
            </a:r>
          </a:p>
          <a:p>
            <a:pPr>
              <a:buNone/>
            </a:pPr>
            <a:r>
              <a:rPr lang="fr-FR" dirty="0"/>
              <a:t>   alliance thérapeutique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Savoir créer </a:t>
            </a:r>
          </a:p>
          <a:p>
            <a:pPr>
              <a:buNone/>
            </a:pPr>
            <a:r>
              <a:rPr lang="fr-FR" dirty="0"/>
              <a:t>   vos propres outils de communication</a:t>
            </a:r>
          </a:p>
        </p:txBody>
      </p:sp>
      <p:pic>
        <p:nvPicPr>
          <p:cNvPr id="7" name="Image 6" descr="boite à outi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005064"/>
            <a:ext cx="2335383" cy="1874170"/>
          </a:xfrm>
          <a:prstGeom prst="rect">
            <a:avLst/>
          </a:prstGeom>
        </p:spPr>
      </p:pic>
      <p:pic>
        <p:nvPicPr>
          <p:cNvPr id="8" name="Image 7" descr="relation accompagn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700808"/>
            <a:ext cx="2880395" cy="178248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La peau manque d’eau  : Que faire :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1/Boire ?                     Pisser !    (Destruction)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2/Arroser ?                 Pire !       (Confirmation de savoir) </a:t>
            </a:r>
          </a:p>
          <a:p>
            <a:pPr>
              <a:buNone/>
            </a:pPr>
            <a:r>
              <a:rPr lang="fr-FR" dirty="0"/>
              <a:t>   </a:t>
            </a:r>
          </a:p>
          <a:p>
            <a:pPr>
              <a:buNone/>
            </a:pPr>
            <a:r>
              <a:rPr lang="fr-FR" dirty="0"/>
              <a:t>3/Hydrater ?  Oui !                 Pourquoi ? (Construction)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4" name="Ellipse 3"/>
          <p:cNvSpPr/>
          <p:nvPr/>
        </p:nvSpPr>
        <p:spPr>
          <a:xfrm rot="753415">
            <a:off x="6588224" y="260648"/>
            <a:ext cx="2304256" cy="120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Concevoir la peau atopique 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2°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Apprendre  = exemple 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2123728" y="25649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2267744" y="35010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3563888" y="45091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Outils kinesthésiques ou dessins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Si la peau est sèche, c’est qu’elle manque de gras!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1027" name="Picture 3" descr="D:\Document de Utilisateur\Mes Documents\Magali\DA\livres\7 50 dessins pour comprendre l'eczema\photos\verres évap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92896"/>
            <a:ext cx="4320480" cy="2592288"/>
          </a:xfrm>
          <a:prstGeom prst="rect">
            <a:avLst/>
          </a:prstGeom>
          <a:noFill/>
        </p:spPr>
      </p:pic>
      <p:pic>
        <p:nvPicPr>
          <p:cNvPr id="1028" name="Picture 4" descr="D:\Document de Utilisateur\Mes Documents\Magali\DA\livres\7 50 dessins pour comprendre l'eczema\photos\verre plein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4374680" cy="2624808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2°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Apprendre  = exemple </a:t>
            </a:r>
          </a:p>
        </p:txBody>
      </p:sp>
      <p:sp>
        <p:nvSpPr>
          <p:cNvPr id="9" name="Ellipse 8"/>
          <p:cNvSpPr/>
          <p:nvPr/>
        </p:nvSpPr>
        <p:spPr>
          <a:xfrm rot="753415">
            <a:off x="6588224" y="260648"/>
            <a:ext cx="2304256" cy="120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Concevoir la peau atopique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2°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Apprendre  = exemple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Où se situe ce manque de gras?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4038600" cy="4681538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Eau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r>
              <a:rPr lang="fr-FR" dirty="0"/>
              <a:t>                                  Air </a:t>
            </a:r>
          </a:p>
        </p:txBody>
      </p:sp>
      <p:pic>
        <p:nvPicPr>
          <p:cNvPr id="7" name="Image 6" descr="20170611_12065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4104456" cy="2880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92080" y="2636912"/>
            <a:ext cx="9144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Arrondir un rectangle à un seul coin 11"/>
          <p:cNvSpPr/>
          <p:nvPr/>
        </p:nvSpPr>
        <p:spPr>
          <a:xfrm>
            <a:off x="6516216" y="2636912"/>
            <a:ext cx="914400" cy="43204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Arrondir un rectangle à un seul coin 12"/>
          <p:cNvSpPr/>
          <p:nvPr/>
        </p:nvSpPr>
        <p:spPr>
          <a:xfrm>
            <a:off x="7668344" y="2636912"/>
            <a:ext cx="914400" cy="43204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Arrondir un rectangle à un seul coin 13"/>
          <p:cNvSpPr/>
          <p:nvPr/>
        </p:nvSpPr>
        <p:spPr>
          <a:xfrm>
            <a:off x="6012160" y="3140968"/>
            <a:ext cx="914400" cy="43204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Arrondir un rectangle à un seul coin 14"/>
          <p:cNvSpPr/>
          <p:nvPr/>
        </p:nvSpPr>
        <p:spPr>
          <a:xfrm>
            <a:off x="6660232" y="3717032"/>
            <a:ext cx="914400" cy="50405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Flèche vers le haut 26"/>
          <p:cNvSpPr/>
          <p:nvPr/>
        </p:nvSpPr>
        <p:spPr>
          <a:xfrm>
            <a:off x="4788024" y="2276872"/>
            <a:ext cx="484632" cy="2880320"/>
          </a:xfrm>
          <a:prstGeom prst="up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Flèche vers le bas 27"/>
          <p:cNvSpPr/>
          <p:nvPr/>
        </p:nvSpPr>
        <p:spPr>
          <a:xfrm>
            <a:off x="7452320" y="2348880"/>
            <a:ext cx="484632" cy="2664296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 rot="753415">
            <a:off x="6588224" y="260648"/>
            <a:ext cx="2304256" cy="120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Concevoir la peau atopique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907704" y="580526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Si l’eau peut sortir, c’est que l’air peut …?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2°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Apprendre  = exemple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boite percé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492896"/>
            <a:ext cx="2880320" cy="3840427"/>
          </a:xfrm>
          <a:prstGeom prst="rect">
            <a:avLst/>
          </a:prstGeom>
        </p:spPr>
      </p:pic>
      <p:pic>
        <p:nvPicPr>
          <p:cNvPr id="5" name="Image 4" descr="pepier film alimenta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89113" y="3203375"/>
            <a:ext cx="3912436" cy="2347461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 rot="753415">
            <a:off x="6588224" y="260648"/>
            <a:ext cx="2304256" cy="120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Concevoir la peau atopique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87824" y="162880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Outils kinesthésiques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2°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Apprendre  = exemple </a:t>
            </a:r>
          </a:p>
        </p:txBody>
      </p:sp>
      <p:pic>
        <p:nvPicPr>
          <p:cNvPr id="5" name="Espace réservé du contenu 4" descr="peau normal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4191804" cy="2739894"/>
          </a:xfrm>
        </p:spPr>
      </p:pic>
      <p:pic>
        <p:nvPicPr>
          <p:cNvPr id="6" name="Espace réservé du contenu 5" descr="peau aopique 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988840"/>
            <a:ext cx="3762453" cy="3098403"/>
          </a:xfrm>
        </p:spPr>
      </p:pic>
      <p:sp>
        <p:nvSpPr>
          <p:cNvPr id="9" name="Ellipse 8"/>
          <p:cNvSpPr/>
          <p:nvPr/>
        </p:nvSpPr>
        <p:spPr>
          <a:xfrm rot="753415">
            <a:off x="6493006" y="261161"/>
            <a:ext cx="2499297" cy="120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Concevoir </a:t>
            </a:r>
          </a:p>
          <a:p>
            <a:pPr algn="ctr"/>
            <a:r>
              <a:rPr lang="fr-FR" dirty="0"/>
              <a:t>L’inflammation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483768" y="544522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Faire le jeu des 4 différences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 descr="incendi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89212" y="1982834"/>
            <a:ext cx="3582988" cy="3606406"/>
          </a:xfrm>
        </p:spPr>
      </p:pic>
      <p:sp>
        <p:nvSpPr>
          <p:cNvPr id="5" name="ZoneTexte 4"/>
          <p:cNvSpPr txBox="1"/>
          <p:nvPr/>
        </p:nvSpPr>
        <p:spPr>
          <a:xfrm>
            <a:off x="2555776" y="587727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Outil métaphore : l’incendie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2°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Apprendre  = exemple </a:t>
            </a:r>
          </a:p>
        </p:txBody>
      </p:sp>
      <p:sp>
        <p:nvSpPr>
          <p:cNvPr id="9" name="Ellipse 8"/>
          <p:cNvSpPr/>
          <p:nvPr/>
        </p:nvSpPr>
        <p:spPr>
          <a:xfrm rot="753415">
            <a:off x="6543884" y="257305"/>
            <a:ext cx="2499297" cy="120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Concevoir </a:t>
            </a:r>
          </a:p>
          <a:p>
            <a:pPr algn="ctr"/>
            <a:r>
              <a:rPr lang="fr-FR" dirty="0"/>
              <a:t>Les facteurs déclenchant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 descr="incendi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717032"/>
            <a:ext cx="1866018" cy="1878214"/>
          </a:xfrm>
        </p:spPr>
      </p:pic>
      <p:pic>
        <p:nvPicPr>
          <p:cNvPr id="5" name="Image 4" descr="boite allumet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772816"/>
            <a:ext cx="2798064" cy="2026920"/>
          </a:xfrm>
          <a:prstGeom prst="rect">
            <a:avLst/>
          </a:prstGeom>
        </p:spPr>
      </p:pic>
      <p:pic>
        <p:nvPicPr>
          <p:cNvPr id="6" name="Image 5" descr="homme en colè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852936"/>
            <a:ext cx="2180844" cy="2476500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 rot="20171671">
            <a:off x="5060234" y="36778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2°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Apprendre  = exemple </a:t>
            </a:r>
          </a:p>
        </p:txBody>
      </p:sp>
      <p:sp>
        <p:nvSpPr>
          <p:cNvPr id="12" name="Ellipse 11"/>
          <p:cNvSpPr/>
          <p:nvPr/>
        </p:nvSpPr>
        <p:spPr>
          <a:xfrm rot="753415">
            <a:off x="6543884" y="257305"/>
            <a:ext cx="2499297" cy="120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Concevoir </a:t>
            </a:r>
          </a:p>
          <a:p>
            <a:pPr algn="ctr"/>
            <a:r>
              <a:rPr lang="fr-FR" dirty="0"/>
              <a:t>Les facteurs déclenchant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635896" y="573325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Détacher le patient de son grattage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2°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Apprendre  = exemple </a:t>
            </a:r>
          </a:p>
        </p:txBody>
      </p:sp>
      <p:sp>
        <p:nvSpPr>
          <p:cNvPr id="5" name="Ellipse 4"/>
          <p:cNvSpPr/>
          <p:nvPr/>
        </p:nvSpPr>
        <p:spPr>
          <a:xfrm rot="753415">
            <a:off x="6543884" y="257305"/>
            <a:ext cx="2499297" cy="120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Concevoir </a:t>
            </a:r>
          </a:p>
          <a:p>
            <a:pPr algn="ctr"/>
            <a:r>
              <a:rPr lang="fr-FR" dirty="0"/>
              <a:t>Les facteurs déclenchant </a:t>
            </a:r>
          </a:p>
        </p:txBody>
      </p:sp>
      <p:pic>
        <p:nvPicPr>
          <p:cNvPr id="1026" name="Picture 2" descr="D:\Document de Utilisateur\Mes Images\education therapeutique\DA\DA LYON\chaleur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1630680" cy="1790700"/>
          </a:xfrm>
          <a:prstGeom prst="rect">
            <a:avLst/>
          </a:prstGeom>
          <a:noFill/>
        </p:spPr>
      </p:pic>
      <p:pic>
        <p:nvPicPr>
          <p:cNvPr id="1027" name="Picture 3" descr="D:\Document de Utilisateur\Mes Images\education therapeutique\DA\DA LYON\ea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5844">
            <a:off x="1763688" y="1268760"/>
            <a:ext cx="1753273" cy="1625352"/>
          </a:xfrm>
          <a:prstGeom prst="rect">
            <a:avLst/>
          </a:prstGeom>
          <a:noFill/>
        </p:spPr>
      </p:pic>
      <p:pic>
        <p:nvPicPr>
          <p:cNvPr id="1028" name="Picture 4" descr="D:\Document de Utilisateur\Mes Images\education therapeutique\DA\DA LYON\male bouf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93959">
            <a:off x="7078417" y="2551042"/>
            <a:ext cx="1423045" cy="1423045"/>
          </a:xfrm>
          <a:prstGeom prst="rect">
            <a:avLst/>
          </a:prstGeom>
          <a:noFill/>
        </p:spPr>
      </p:pic>
      <p:pic>
        <p:nvPicPr>
          <p:cNvPr id="1030" name="Picture 6" descr="D:\Document de Utilisateur\Mes Images\education therapeutique\DA\DA LYON\poussie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36338">
            <a:off x="5940152" y="1340768"/>
            <a:ext cx="1676400" cy="1114425"/>
          </a:xfrm>
          <a:prstGeom prst="rect">
            <a:avLst/>
          </a:prstGeom>
          <a:noFill/>
        </p:spPr>
      </p:pic>
      <p:pic>
        <p:nvPicPr>
          <p:cNvPr id="1031" name="Picture 7" descr="D:\Document de Utilisateur\Mes Images\education therapeutique\DA\DA LYON\stre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48363">
            <a:off x="6158086" y="4300627"/>
            <a:ext cx="2543175" cy="1790700"/>
          </a:xfrm>
          <a:prstGeom prst="rect">
            <a:avLst/>
          </a:prstGeom>
          <a:noFill/>
        </p:spPr>
      </p:pic>
      <p:pic>
        <p:nvPicPr>
          <p:cNvPr id="1032" name="Picture 8" descr="D:\Document de Utilisateur\Mes Images\education therapeutique\DA\DA LYON\ve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11763">
            <a:off x="996164" y="4582525"/>
            <a:ext cx="1800200" cy="2075829"/>
          </a:xfrm>
          <a:prstGeom prst="rect">
            <a:avLst/>
          </a:prstGeom>
          <a:noFill/>
        </p:spPr>
      </p:pic>
      <p:pic>
        <p:nvPicPr>
          <p:cNvPr id="1033" name="Picture 9" descr="D:\Document de Utilisateur\Mes Images\education therapeutique\DA\DA LYON\antibiotique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797152"/>
            <a:ext cx="2590800" cy="1771650"/>
          </a:xfrm>
          <a:prstGeom prst="rect">
            <a:avLst/>
          </a:prstGeom>
          <a:noFill/>
        </p:spPr>
      </p:pic>
      <p:pic>
        <p:nvPicPr>
          <p:cNvPr id="1034" name="Picture 10" descr="D:\Document de Utilisateur\Mes Images\education therapeutique\DA\DA LYON\gants de cri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110205">
            <a:off x="251520" y="2708920"/>
            <a:ext cx="1564489" cy="1557536"/>
          </a:xfrm>
          <a:prstGeom prst="rect">
            <a:avLst/>
          </a:prstGeom>
          <a:noFill/>
        </p:spPr>
      </p:pic>
      <p:pic>
        <p:nvPicPr>
          <p:cNvPr id="20" name="Image 19" descr="cosmetiqu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31840" y="2852936"/>
            <a:ext cx="3096344" cy="1472188"/>
          </a:xfrm>
          <a:prstGeom prst="rect">
            <a:avLst/>
          </a:prstGeom>
        </p:spPr>
      </p:pic>
      <p:pic>
        <p:nvPicPr>
          <p:cNvPr id="1035" name="Picture 11" descr="D:\Document de Utilisateur\Mes Images\education therapeutique\DA\DA LYON\froi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1628800"/>
            <a:ext cx="1576765" cy="1116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boite allumett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76256" y="4581128"/>
            <a:ext cx="1631156" cy="1181611"/>
          </a:xfrm>
        </p:spPr>
      </p:pic>
      <p:pic>
        <p:nvPicPr>
          <p:cNvPr id="14" name="Espace réservé du contenu 7" descr="boite allumet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653136"/>
            <a:ext cx="1631156" cy="1181611"/>
          </a:xfrm>
          <a:prstGeom prst="rect">
            <a:avLst/>
          </a:prstGeom>
        </p:spPr>
      </p:pic>
      <p:pic>
        <p:nvPicPr>
          <p:cNvPr id="15" name="Espace réservé du contenu 7" descr="boite allumet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348880"/>
            <a:ext cx="1631156" cy="1181611"/>
          </a:xfrm>
          <a:prstGeom prst="rect">
            <a:avLst/>
          </a:prstGeom>
        </p:spPr>
      </p:pic>
      <p:pic>
        <p:nvPicPr>
          <p:cNvPr id="16" name="Espace réservé du contenu 7" descr="boite allumet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348880"/>
            <a:ext cx="1631156" cy="1181611"/>
          </a:xfrm>
          <a:prstGeom prst="rect">
            <a:avLst/>
          </a:prstGeom>
        </p:spPr>
      </p:pic>
      <p:pic>
        <p:nvPicPr>
          <p:cNvPr id="17" name="Espace réservé du contenu 7" descr="boite allumet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2348880"/>
            <a:ext cx="1631156" cy="1181611"/>
          </a:xfrm>
          <a:prstGeom prst="rect">
            <a:avLst/>
          </a:prstGeom>
        </p:spPr>
      </p:pic>
      <p:pic>
        <p:nvPicPr>
          <p:cNvPr id="18" name="Espace réservé du contenu 10" descr="incend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509120"/>
            <a:ext cx="1635499" cy="1646188"/>
          </a:xfrm>
          <a:prstGeom prst="rect">
            <a:avLst/>
          </a:prstGeom>
        </p:spPr>
      </p:pic>
      <p:sp>
        <p:nvSpPr>
          <p:cNvPr id="19" name="Arrondir un rectangle à un seul coin 18"/>
          <p:cNvSpPr/>
          <p:nvPr/>
        </p:nvSpPr>
        <p:spPr>
          <a:xfrm>
            <a:off x="899592" y="4077072"/>
            <a:ext cx="1584176" cy="57606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Peau trouée</a:t>
            </a:r>
          </a:p>
        </p:txBody>
      </p:sp>
      <p:sp>
        <p:nvSpPr>
          <p:cNvPr id="20" name="Arrondir un rectangle à un seul coin 19"/>
          <p:cNvSpPr/>
          <p:nvPr/>
        </p:nvSpPr>
        <p:spPr>
          <a:xfrm>
            <a:off x="899592" y="1772816"/>
            <a:ext cx="1584176" cy="57606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Air ambiant</a:t>
            </a:r>
          </a:p>
        </p:txBody>
      </p:sp>
      <p:sp>
        <p:nvSpPr>
          <p:cNvPr id="21" name="Arrondir un rectangle à un seul coin 20"/>
          <p:cNvSpPr/>
          <p:nvPr/>
        </p:nvSpPr>
        <p:spPr>
          <a:xfrm>
            <a:off x="3995936" y="1700808"/>
            <a:ext cx="1584176" cy="57606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Sueur</a:t>
            </a:r>
          </a:p>
        </p:txBody>
      </p:sp>
      <p:sp>
        <p:nvSpPr>
          <p:cNvPr id="22" name="Arrondir un rectangle à un seul coin 21"/>
          <p:cNvSpPr/>
          <p:nvPr/>
        </p:nvSpPr>
        <p:spPr>
          <a:xfrm>
            <a:off x="6876256" y="1772816"/>
            <a:ext cx="1584176" cy="57606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Tube digestif</a:t>
            </a:r>
          </a:p>
        </p:txBody>
      </p:sp>
      <p:sp>
        <p:nvSpPr>
          <p:cNvPr id="23" name="Arrondir un rectangle à un seul coin 22"/>
          <p:cNvSpPr/>
          <p:nvPr/>
        </p:nvSpPr>
        <p:spPr>
          <a:xfrm>
            <a:off x="6876256" y="4005064"/>
            <a:ext cx="1584176" cy="57606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Stress</a:t>
            </a:r>
          </a:p>
        </p:txBody>
      </p:sp>
      <p:sp>
        <p:nvSpPr>
          <p:cNvPr id="24" name="Flèche droite 23"/>
          <p:cNvSpPr/>
          <p:nvPr/>
        </p:nvSpPr>
        <p:spPr>
          <a:xfrm rot="8433993">
            <a:off x="2376153" y="3686644"/>
            <a:ext cx="16651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Flèche droite 24"/>
          <p:cNvSpPr/>
          <p:nvPr/>
        </p:nvSpPr>
        <p:spPr>
          <a:xfrm rot="5400000">
            <a:off x="1501948" y="3546724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 rot="1044706">
            <a:off x="2605871" y="49324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e bas 26"/>
          <p:cNvSpPr/>
          <p:nvPr/>
        </p:nvSpPr>
        <p:spPr>
          <a:xfrm>
            <a:off x="4572000" y="3573016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 rot="11324716">
            <a:off x="5644298" y="2634250"/>
            <a:ext cx="117157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 rot="7933094">
            <a:off x="5451801" y="3915678"/>
            <a:ext cx="17702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Flèche droite 29"/>
          <p:cNvSpPr/>
          <p:nvPr/>
        </p:nvSpPr>
        <p:spPr>
          <a:xfrm rot="16200000">
            <a:off x="7442608" y="3510720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 rot="9470570">
            <a:off x="5779391" y="51797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2°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Apprendre  = exemple </a:t>
            </a:r>
          </a:p>
        </p:txBody>
      </p:sp>
      <p:sp>
        <p:nvSpPr>
          <p:cNvPr id="34" name="Ellipse 33"/>
          <p:cNvSpPr/>
          <p:nvPr/>
        </p:nvSpPr>
        <p:spPr>
          <a:xfrm rot="753415">
            <a:off x="6543884" y="257305"/>
            <a:ext cx="2499297" cy="120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Concevoir </a:t>
            </a:r>
          </a:p>
          <a:p>
            <a:pPr algn="ctr"/>
            <a:r>
              <a:rPr lang="fr-FR" dirty="0"/>
              <a:t>Les facteurs déclenchant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boite allumett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76256" y="4581128"/>
            <a:ext cx="1631156" cy="1181611"/>
          </a:xfrm>
        </p:spPr>
      </p:pic>
      <p:pic>
        <p:nvPicPr>
          <p:cNvPr id="14" name="Espace réservé du contenu 7" descr="boite allumet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653136"/>
            <a:ext cx="1631156" cy="1181611"/>
          </a:xfrm>
          <a:prstGeom prst="rect">
            <a:avLst/>
          </a:prstGeom>
        </p:spPr>
      </p:pic>
      <p:pic>
        <p:nvPicPr>
          <p:cNvPr id="15" name="Espace réservé du contenu 7" descr="boite allumet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348880"/>
            <a:ext cx="1631156" cy="1181611"/>
          </a:xfrm>
          <a:prstGeom prst="rect">
            <a:avLst/>
          </a:prstGeom>
        </p:spPr>
      </p:pic>
      <p:pic>
        <p:nvPicPr>
          <p:cNvPr id="16" name="Espace réservé du contenu 7" descr="boite allumet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348880"/>
            <a:ext cx="1631156" cy="1181611"/>
          </a:xfrm>
          <a:prstGeom prst="rect">
            <a:avLst/>
          </a:prstGeom>
        </p:spPr>
      </p:pic>
      <p:pic>
        <p:nvPicPr>
          <p:cNvPr id="17" name="Espace réservé du contenu 7" descr="boite allumet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2348880"/>
            <a:ext cx="1631156" cy="1181611"/>
          </a:xfrm>
          <a:prstGeom prst="rect">
            <a:avLst/>
          </a:prstGeom>
        </p:spPr>
      </p:pic>
      <p:sp>
        <p:nvSpPr>
          <p:cNvPr id="19" name="Arrondir un rectangle à un seul coin 18"/>
          <p:cNvSpPr/>
          <p:nvPr/>
        </p:nvSpPr>
        <p:spPr>
          <a:xfrm>
            <a:off x="899592" y="4077072"/>
            <a:ext cx="1584176" cy="57606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Peau trouée</a:t>
            </a:r>
          </a:p>
        </p:txBody>
      </p:sp>
      <p:sp>
        <p:nvSpPr>
          <p:cNvPr id="20" name="Arrondir un rectangle à un seul coin 19"/>
          <p:cNvSpPr/>
          <p:nvPr/>
        </p:nvSpPr>
        <p:spPr>
          <a:xfrm>
            <a:off x="899592" y="1772816"/>
            <a:ext cx="1584176" cy="57606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Air ambiant</a:t>
            </a:r>
          </a:p>
        </p:txBody>
      </p:sp>
      <p:sp>
        <p:nvSpPr>
          <p:cNvPr id="21" name="Arrondir un rectangle à un seul coin 20"/>
          <p:cNvSpPr/>
          <p:nvPr/>
        </p:nvSpPr>
        <p:spPr>
          <a:xfrm>
            <a:off x="3995936" y="1700808"/>
            <a:ext cx="1584176" cy="57606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Sueur</a:t>
            </a:r>
          </a:p>
        </p:txBody>
      </p:sp>
      <p:sp>
        <p:nvSpPr>
          <p:cNvPr id="22" name="Arrondir un rectangle à un seul coin 21"/>
          <p:cNvSpPr/>
          <p:nvPr/>
        </p:nvSpPr>
        <p:spPr>
          <a:xfrm>
            <a:off x="6876256" y="1772816"/>
            <a:ext cx="1584176" cy="57606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Tube digestif</a:t>
            </a:r>
          </a:p>
        </p:txBody>
      </p:sp>
      <p:sp>
        <p:nvSpPr>
          <p:cNvPr id="23" name="Arrondir un rectangle à un seul coin 22"/>
          <p:cNvSpPr/>
          <p:nvPr/>
        </p:nvSpPr>
        <p:spPr>
          <a:xfrm>
            <a:off x="6876256" y="4005064"/>
            <a:ext cx="1584176" cy="57606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Stress</a:t>
            </a:r>
          </a:p>
        </p:txBody>
      </p:sp>
      <p:sp>
        <p:nvSpPr>
          <p:cNvPr id="24" name="Flèche droite 23"/>
          <p:cNvSpPr/>
          <p:nvPr/>
        </p:nvSpPr>
        <p:spPr>
          <a:xfrm rot="8433993">
            <a:off x="2376153" y="3686644"/>
            <a:ext cx="16651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Flèche droite 24"/>
          <p:cNvSpPr/>
          <p:nvPr/>
        </p:nvSpPr>
        <p:spPr>
          <a:xfrm rot="5400000">
            <a:off x="1501948" y="3546724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 rot="1044706">
            <a:off x="2605871" y="49324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e bas 26"/>
          <p:cNvSpPr/>
          <p:nvPr/>
        </p:nvSpPr>
        <p:spPr>
          <a:xfrm>
            <a:off x="4572000" y="3573016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 rot="11324716">
            <a:off x="5644298" y="2634250"/>
            <a:ext cx="117157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 rot="7933094">
            <a:off x="5451801" y="3915678"/>
            <a:ext cx="17702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Flèche droite 29"/>
          <p:cNvSpPr/>
          <p:nvPr/>
        </p:nvSpPr>
        <p:spPr>
          <a:xfrm rot="16200000">
            <a:off x="7442608" y="3510720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 rot="9470570">
            <a:off x="5779391" y="51797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2°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Apprendre  = exemple </a:t>
            </a:r>
          </a:p>
        </p:txBody>
      </p:sp>
      <p:sp>
        <p:nvSpPr>
          <p:cNvPr id="34" name="Ellipse 33"/>
          <p:cNvSpPr/>
          <p:nvPr/>
        </p:nvSpPr>
        <p:spPr>
          <a:xfrm rot="753415">
            <a:off x="6543884" y="257305"/>
            <a:ext cx="2499297" cy="120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Concevoir </a:t>
            </a:r>
          </a:p>
          <a:p>
            <a:pPr algn="ctr"/>
            <a:r>
              <a:rPr lang="fr-FR" dirty="0"/>
              <a:t>Les facteurs déclenchant </a:t>
            </a:r>
          </a:p>
        </p:txBody>
      </p:sp>
      <p:pic>
        <p:nvPicPr>
          <p:cNvPr id="32" name="Image 31" descr="maitre à bo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509120"/>
            <a:ext cx="1935875" cy="1624926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683568" y="623731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C’est la vraie vie du patient, il comprend l’origine des crises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fr-FR" sz="3200" dirty="0"/>
          </a:p>
          <a:p>
            <a:r>
              <a:rPr lang="fr-FR" sz="3200" dirty="0"/>
              <a:t>Objectifs</a:t>
            </a:r>
          </a:p>
          <a:p>
            <a:endParaRPr lang="fr-FR" sz="3200" dirty="0"/>
          </a:p>
          <a:p>
            <a:r>
              <a:rPr lang="fr-FR" sz="3200" dirty="0">
                <a:solidFill>
                  <a:srgbClr val="FF0000"/>
                </a:solidFill>
              </a:rPr>
              <a:t>Messages</a:t>
            </a:r>
          </a:p>
          <a:p>
            <a:endParaRPr lang="fr-FR" sz="3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 de l’atelier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Les jeux de rôle : </a:t>
            </a:r>
          </a:p>
          <a:p>
            <a:pPr marL="788670" lvl="1" indent="-51435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le permis de conduire </a:t>
            </a:r>
          </a:p>
          <a:p>
            <a:pPr marL="788670" lvl="1" indent="-51435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le système inflammatoire</a:t>
            </a:r>
          </a:p>
          <a:p>
            <a:pPr marL="788670" lvl="1" indent="-514350">
              <a:buFont typeface="+mj-lt"/>
              <a:buAutoNum type="arabicPeriod"/>
            </a:pPr>
            <a:endParaRPr lang="fr-FR" dirty="0">
              <a:solidFill>
                <a:schemeClr val="tx1"/>
              </a:solidFill>
            </a:endParaRPr>
          </a:p>
          <a:p>
            <a:pPr marL="788670" lvl="1" indent="-514350">
              <a:buNone/>
            </a:pPr>
            <a:r>
              <a:rPr lang="fr-FR" dirty="0">
                <a:solidFill>
                  <a:schemeClr val="tx1"/>
                </a:solidFill>
              </a:rPr>
              <a:t>Faire tomber votre stylo sur la table</a:t>
            </a:r>
          </a:p>
          <a:p>
            <a:pPr marL="788670" lvl="1" indent="-514350">
              <a:buNone/>
            </a:pPr>
            <a:r>
              <a:rPr lang="fr-FR" dirty="0">
                <a:solidFill>
                  <a:schemeClr val="tx1"/>
                </a:solidFill>
              </a:rPr>
              <a:t>Puis faire tomber votre stylo par terre</a:t>
            </a:r>
          </a:p>
          <a:p>
            <a:pPr marL="788670" lvl="1" indent="-514350">
              <a:buNone/>
            </a:pPr>
            <a:r>
              <a:rPr lang="fr-FR" dirty="0">
                <a:solidFill>
                  <a:schemeClr val="tx1"/>
                </a:solidFill>
              </a:rPr>
              <a:t>Demander au patient de le ramasser</a:t>
            </a:r>
          </a:p>
          <a:p>
            <a:pPr marL="788670" lvl="1" indent="-514350">
              <a:buFont typeface="+mj-lt"/>
              <a:buAutoNum type="arabicPeriod"/>
            </a:pPr>
            <a:endParaRPr lang="fr-FR" dirty="0">
              <a:solidFill>
                <a:schemeClr val="tx1"/>
              </a:solidFill>
            </a:endParaRPr>
          </a:p>
          <a:p>
            <a:pPr marL="788670" lvl="1" indent="-514350">
              <a:buNone/>
            </a:pPr>
            <a:r>
              <a:rPr lang="fr-FR" dirty="0">
                <a:solidFill>
                  <a:schemeClr val="tx1"/>
                </a:solidFill>
              </a:rPr>
              <a:t>                            Le patient a joué le rôle du S.I. qui s’active</a:t>
            </a:r>
          </a:p>
          <a:p>
            <a:pPr marL="788670" lvl="1" indent="-514350">
              <a:buNone/>
            </a:pPr>
            <a:r>
              <a:rPr lang="fr-FR" dirty="0">
                <a:solidFill>
                  <a:schemeClr val="tx1"/>
                </a:solidFill>
              </a:rPr>
              <a:t>                             quand les particules de l’environnement passe </a:t>
            </a:r>
          </a:p>
          <a:p>
            <a:pPr marL="788670" lvl="1" indent="-514350">
              <a:buNone/>
            </a:pPr>
            <a:r>
              <a:rPr lang="fr-FR" dirty="0">
                <a:solidFill>
                  <a:schemeClr val="tx1"/>
                </a:solidFill>
              </a:rPr>
              <a:t>                             à travers.</a:t>
            </a:r>
          </a:p>
          <a:p>
            <a:endParaRPr lang="fr-FR" dirty="0"/>
          </a:p>
          <a:p>
            <a:pPr marL="788670" lvl="1" indent="-514350">
              <a:buFont typeface="+mj-lt"/>
              <a:buAutoNum type="arabicPeriod"/>
            </a:pPr>
            <a:endParaRPr lang="fr-FR" dirty="0">
              <a:solidFill>
                <a:schemeClr val="tx1"/>
              </a:solidFill>
            </a:endParaRPr>
          </a:p>
          <a:p>
            <a:pPr marL="788670" lvl="1" indent="-51435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788670" lvl="1" indent="-514350">
              <a:buFont typeface="+mj-lt"/>
              <a:buAutoNum type="arabicPeriod"/>
            </a:pPr>
            <a:endParaRPr lang="fr-FR" dirty="0">
              <a:solidFill>
                <a:schemeClr val="tx1"/>
              </a:solidFill>
            </a:endParaRPr>
          </a:p>
          <a:p>
            <a:pPr marL="788670" lvl="1" indent="-514350">
              <a:buFont typeface="+mj-lt"/>
              <a:buAutoNum type="arabicPeriod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2°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Apprendre  = exemple 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1331640" y="47971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2°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Apprendre  = exemple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Faire la démonstration des soins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D’abord le patient, puis le médecin</a:t>
            </a:r>
          </a:p>
          <a:p>
            <a:pPr marL="788670" lvl="1" indent="-51435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La coccinelle</a:t>
            </a:r>
          </a:p>
          <a:p>
            <a:pPr marL="788670" lvl="1" indent="-51435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Le zèbre</a:t>
            </a:r>
          </a:p>
          <a:p>
            <a:pPr marL="788670" lvl="1" indent="-51435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La quantité d’émollients</a:t>
            </a:r>
          </a:p>
          <a:p>
            <a:pPr marL="788670" lvl="1" indent="-51435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Les zones érodées ? </a:t>
            </a:r>
          </a:p>
        </p:txBody>
      </p:sp>
      <p:pic>
        <p:nvPicPr>
          <p:cNvPr id="2051" name="Picture 3" descr="D:\Document de Utilisateur\Mes Images\education therapeutique\tube de cr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437112"/>
            <a:ext cx="3029322" cy="178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/>
          <a:lstStyle/>
          <a:p>
            <a:r>
              <a:rPr lang="fr-FR" dirty="0"/>
              <a:t>Les objets de la </a:t>
            </a:r>
          </a:p>
          <a:p>
            <a:pPr>
              <a:buNone/>
            </a:pPr>
            <a:r>
              <a:rPr lang="fr-FR" dirty="0"/>
              <a:t>    Fondation pour la </a:t>
            </a:r>
          </a:p>
          <a:p>
            <a:pPr>
              <a:buNone/>
            </a:pPr>
            <a:r>
              <a:rPr lang="fr-FR" dirty="0"/>
              <a:t>    Dermatite Atopique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Les films sur </a:t>
            </a:r>
            <a:r>
              <a:rPr lang="fr-FR" dirty="0" err="1"/>
              <a:t>you</a:t>
            </a:r>
            <a:r>
              <a:rPr lang="fr-FR" dirty="0"/>
              <a:t> tube</a:t>
            </a:r>
          </a:p>
          <a:p>
            <a:pPr marL="788670" lvl="1" indent="-51435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Technique de l’habillage dans les cas de dermatite atopique</a:t>
            </a:r>
          </a:p>
          <a:p>
            <a:pPr marL="788670" lvl="1" indent="-51435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Eczéma </a:t>
            </a:r>
            <a:r>
              <a:rPr lang="fr-FR" dirty="0" err="1">
                <a:solidFill>
                  <a:schemeClr val="tx1"/>
                </a:solidFill>
              </a:rPr>
              <a:t>Tuto</a:t>
            </a:r>
            <a:r>
              <a:rPr lang="fr-FR" dirty="0">
                <a:solidFill>
                  <a:schemeClr val="tx1"/>
                </a:solidFill>
              </a:rPr>
              <a:t> 1 à 4 </a:t>
            </a:r>
          </a:p>
          <a:p>
            <a:pPr marL="788670" lvl="1" indent="-514350">
              <a:buFont typeface="+mj-lt"/>
              <a:buAutoNum type="arabicPeriod"/>
            </a:pPr>
            <a:endParaRPr lang="fr-FR" dirty="0">
              <a:solidFill>
                <a:schemeClr val="tx1"/>
              </a:solidFill>
            </a:endParaRPr>
          </a:p>
          <a:p>
            <a:pPr marL="788670" lvl="1" indent="-514350">
              <a:buNone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2°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Apprendre  = exemple </a:t>
            </a:r>
          </a:p>
        </p:txBody>
      </p:sp>
      <p:pic>
        <p:nvPicPr>
          <p:cNvPr id="5" name="Picture 2" descr="D:\Document de Utilisateur\Mes Images\education therapeutique\tubifa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97152"/>
            <a:ext cx="1296144" cy="129038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1358204" cy="134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Document de Utilisateur\Mes Documents\Magali\DA\fondation dermatite atopique\outils pedagogiques\7 familles\jeu des 7 famil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772816"/>
            <a:ext cx="2096703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Enregistrer la consultation sur </a:t>
            </a:r>
            <a:r>
              <a:rPr lang="fr-FR" dirty="0" err="1"/>
              <a:t>smartphone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Les sites web</a:t>
            </a:r>
          </a:p>
          <a:p>
            <a:pPr marL="788670" lvl="1" indent="-514350">
              <a:buFont typeface="+mj-lt"/>
              <a:buAutoNum type="arabicPeriod"/>
            </a:pPr>
            <a:r>
              <a:rPr lang="fr-FR" dirty="0" err="1">
                <a:solidFill>
                  <a:schemeClr val="tx1"/>
                </a:solidFill>
              </a:rPr>
              <a:t>AllergoLyon</a:t>
            </a:r>
            <a:r>
              <a:rPr lang="fr-FR" dirty="0">
                <a:solidFill>
                  <a:schemeClr val="tx1"/>
                </a:solidFill>
              </a:rPr>
              <a:t>- Inserm : allergo.lyon.inserm.fr/</a:t>
            </a:r>
          </a:p>
          <a:p>
            <a:pPr marL="788670" lvl="1" indent="-51435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Fondation-dermatite-atopique.org/</a:t>
            </a:r>
            <a:r>
              <a:rPr lang="fr-FR" dirty="0" err="1">
                <a:solidFill>
                  <a:schemeClr val="tx1"/>
                </a:solidFill>
              </a:rPr>
              <a:t>fr</a:t>
            </a:r>
            <a:endParaRPr lang="fr-FR" dirty="0">
              <a:solidFill>
                <a:schemeClr val="tx1"/>
              </a:solidFill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Association Française de l’</a:t>
            </a:r>
            <a:r>
              <a:rPr lang="fr-FR" dirty="0" err="1">
                <a:solidFill>
                  <a:schemeClr val="tx1"/>
                </a:solidFill>
              </a:rPr>
              <a:t>Eczéma:associationeczema.fr</a:t>
            </a:r>
            <a:r>
              <a:rPr lang="fr-FR" dirty="0">
                <a:solidFill>
                  <a:schemeClr val="tx1"/>
                </a:solidFill>
              </a:rPr>
              <a:t>/</a:t>
            </a:r>
          </a:p>
          <a:p>
            <a:pPr marL="788670" lvl="1" indent="-51435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</a:rPr>
              <a:t>GET dermatologie : </a:t>
            </a:r>
            <a:r>
              <a:rPr lang="fr-FR" dirty="0">
                <a:solidFill>
                  <a:schemeClr val="tx1"/>
                </a:solidFill>
                <a:hlinkClick r:id="rId2"/>
              </a:rPr>
              <a:t>http://www.edudermatologie.com</a:t>
            </a:r>
            <a:endParaRPr lang="fr-FR" dirty="0">
              <a:solidFill>
                <a:schemeClr val="tx1"/>
              </a:solidFill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fr-FR" dirty="0">
                <a:solidFill>
                  <a:schemeClr val="tx1"/>
                </a:solidFill>
                <a:hlinkClick r:id="rId3"/>
              </a:rPr>
              <a:t>http://www.mag-da.fr</a:t>
            </a:r>
            <a:r>
              <a:rPr lang="fr-FR" dirty="0">
                <a:solidFill>
                  <a:schemeClr val="tx1"/>
                </a:solidFill>
              </a:rPr>
              <a:t>: méthode d’apprentissage globale</a:t>
            </a:r>
          </a:p>
          <a:p>
            <a:pPr marL="788670" lvl="1" indent="-514350">
              <a:buFont typeface="+mj-lt"/>
              <a:buAutoNum type="arabicPeriod"/>
            </a:pPr>
            <a:endParaRPr lang="fr-FR" dirty="0">
              <a:solidFill>
                <a:schemeClr val="tx1"/>
              </a:solidFill>
            </a:endParaRPr>
          </a:p>
          <a:p>
            <a:pPr marL="788670" lvl="1" indent="-514350">
              <a:buNone/>
            </a:pPr>
            <a:r>
              <a:rPr lang="fr-FR" sz="2800" dirty="0">
                <a:solidFill>
                  <a:schemeClr val="tx1"/>
                </a:solidFill>
              </a:rPr>
              <a:t>             Les meilleurs outils seront les vôtres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2°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Apprendre  = exemple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3° temps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2000" b="1" dirty="0"/>
              <a:t>      Motiver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r>
              <a:rPr lang="fr-FR" dirty="0"/>
              <a:t>       Comprendre ne suffit pas </a:t>
            </a:r>
          </a:p>
          <a:p>
            <a:endParaRPr lang="fr-FR" dirty="0"/>
          </a:p>
          <a:p>
            <a:pPr>
              <a:buNone/>
            </a:pPr>
            <a:r>
              <a:rPr lang="fr-FR" dirty="0"/>
              <a:t>        pour accepter de changer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>
              <a:buNone/>
            </a:pPr>
            <a:r>
              <a:rPr lang="fr-FR" dirty="0"/>
              <a:t>                             Le traitement est une</a:t>
            </a:r>
          </a:p>
          <a:p>
            <a:pPr>
              <a:buNone/>
            </a:pPr>
            <a:r>
              <a:rPr lang="fr-FR" dirty="0"/>
              <a:t>                           Négociation pragmatique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            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3°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Motiver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3°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Motiver=quelles questions?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FR" dirty="0"/>
              <a:t>                                                         </a:t>
            </a:r>
          </a:p>
          <a:p>
            <a:pPr>
              <a:buNone/>
            </a:pPr>
            <a:r>
              <a:rPr lang="fr-FR" dirty="0"/>
              <a:t>Le patient est prêt à changer quoi ?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Pour quel </a:t>
            </a:r>
            <a:r>
              <a:rPr lang="fr-FR" dirty="0">
                <a:solidFill>
                  <a:srgbClr val="FF0000"/>
                </a:solidFill>
              </a:rPr>
              <a:t>objectif</a:t>
            </a:r>
            <a:r>
              <a:rPr lang="fr-FR" dirty="0"/>
              <a:t>?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Il a besoin de quel </a:t>
            </a:r>
            <a:r>
              <a:rPr lang="fr-FR" dirty="0">
                <a:solidFill>
                  <a:srgbClr val="FF0000"/>
                </a:solidFill>
              </a:rPr>
              <a:t>contexte</a:t>
            </a:r>
            <a:r>
              <a:rPr lang="fr-FR" dirty="0"/>
              <a:t> pour y parvenir ?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3°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Motiver= chercher les 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        Le médecin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</a:t>
            </a:r>
            <a:endParaRPr lang="fr-FR" b="1" dirty="0"/>
          </a:p>
          <a:p>
            <a:pPr>
              <a:buNone/>
            </a:pPr>
            <a:endParaRPr lang="fr-FR" b="1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4294967295"/>
          </p:nvPr>
        </p:nvSpPr>
        <p:spPr>
          <a:xfrm>
            <a:off x="5102225" y="1524000"/>
            <a:ext cx="4041775" cy="731838"/>
          </a:xfrm>
        </p:spPr>
        <p:txBody>
          <a:bodyPr/>
          <a:lstStyle/>
          <a:p>
            <a:pPr>
              <a:buNone/>
            </a:pPr>
            <a:r>
              <a:rPr lang="fr-FR" dirty="0"/>
              <a:t>             Le patient</a:t>
            </a:r>
          </a:p>
        </p:txBody>
      </p:sp>
      <p:sp>
        <p:nvSpPr>
          <p:cNvPr id="5" name="Sourire 4"/>
          <p:cNvSpPr/>
          <p:nvPr/>
        </p:nvSpPr>
        <p:spPr>
          <a:xfrm>
            <a:off x="5364088" y="2204864"/>
            <a:ext cx="3312368" cy="3096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/>
              <a:t>Remettre du principe de plaisir …</a:t>
            </a:r>
          </a:p>
        </p:txBody>
      </p:sp>
      <p:pic>
        <p:nvPicPr>
          <p:cNvPr id="10" name="Espace réservé du contenu 9" descr="ballon dégonfl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3561535" cy="237004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635896" y="573325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faut tendre vers ceux du patient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3°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Motiver=quel contexte? </a:t>
            </a:r>
          </a:p>
        </p:txBody>
      </p:sp>
      <p:sp>
        <p:nvSpPr>
          <p:cNvPr id="5" name="Ellipse 4"/>
          <p:cNvSpPr/>
          <p:nvPr/>
        </p:nvSpPr>
        <p:spPr>
          <a:xfrm>
            <a:off x="2195736" y="1844824"/>
            <a:ext cx="5112568" cy="3960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Sécurité</a:t>
            </a:r>
            <a:r>
              <a:rPr lang="fr-FR" dirty="0"/>
              <a:t>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OPIC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699792" y="1484784"/>
            <a:ext cx="3605020" cy="4961025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3°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Motiver = objectifs + sécurité</a:t>
            </a:r>
          </a:p>
        </p:txBody>
      </p:sp>
      <p:sp>
        <p:nvSpPr>
          <p:cNvPr id="7" name="Ellipse 6"/>
          <p:cNvSpPr/>
          <p:nvPr/>
        </p:nvSpPr>
        <p:spPr>
          <a:xfrm rot="1359602">
            <a:off x="7037721" y="397343"/>
            <a:ext cx="224592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médecin est –il sécurisant?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messages clefs de l’atelier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Construire</a:t>
            </a:r>
            <a:r>
              <a:rPr lang="fr-FR" dirty="0"/>
              <a:t> de nouvelles idées suppose de pouvoir </a:t>
            </a:r>
            <a:r>
              <a:rPr lang="fr-FR" dirty="0">
                <a:solidFill>
                  <a:srgbClr val="FF0000"/>
                </a:solidFill>
              </a:rPr>
              <a:t>déconstruire</a:t>
            </a:r>
            <a:r>
              <a:rPr lang="fr-FR" dirty="0"/>
              <a:t> les anciennes</a:t>
            </a:r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r>
              <a:rPr lang="fr-FR" dirty="0"/>
              <a:t>Acquérir de nouvelles idées ne suffit pas pour changer : il faut de la </a:t>
            </a:r>
            <a:r>
              <a:rPr lang="fr-FR" dirty="0">
                <a:solidFill>
                  <a:srgbClr val="FF0000"/>
                </a:solidFill>
              </a:rPr>
              <a:t>motivation </a:t>
            </a:r>
            <a:r>
              <a:rPr lang="fr-FR" dirty="0"/>
              <a:t>pour les appliquer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pic>
        <p:nvPicPr>
          <p:cNvPr id="6" name="Image 5" descr="maç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564904"/>
            <a:ext cx="5092808" cy="1998364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Corrélation forte entre la confiance du médecin et la confiance du patient  dans le traitement prescrit</a:t>
            </a:r>
          </a:p>
          <a:p>
            <a:endParaRPr lang="fr-FR" dirty="0"/>
          </a:p>
          <a:p>
            <a:pPr>
              <a:buNone/>
            </a:pPr>
            <a:r>
              <a:rPr lang="fr-FR" dirty="0"/>
              <a:t>D’où attention  à la communication non verbale reflet de vos  peurs : effet </a:t>
            </a:r>
            <a:r>
              <a:rPr lang="fr-FR" dirty="0" err="1"/>
              <a:t>nocébo</a:t>
            </a:r>
            <a:r>
              <a:rPr lang="fr-FR" dirty="0"/>
              <a:t> 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3°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Motiver = objectifs + sécurité</a:t>
            </a:r>
          </a:p>
        </p:txBody>
      </p:sp>
      <p:pic>
        <p:nvPicPr>
          <p:cNvPr id="5" name="Image 4" descr="docteur qui a p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005064"/>
            <a:ext cx="1944216" cy="1952896"/>
          </a:xfrm>
          <a:prstGeom prst="rect">
            <a:avLst/>
          </a:prstGeom>
        </p:spPr>
      </p:pic>
      <p:pic>
        <p:nvPicPr>
          <p:cNvPr id="6" name="Image 5" descr="personne qui a pe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861048"/>
            <a:ext cx="2347265" cy="2278632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                    Attention aux petites phrases</a:t>
            </a:r>
          </a:p>
          <a:p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3°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Motiver = objectifs + sécurité</a:t>
            </a:r>
          </a:p>
        </p:txBody>
      </p:sp>
      <p:sp>
        <p:nvSpPr>
          <p:cNvPr id="5" name="Ellipse 4"/>
          <p:cNvSpPr/>
          <p:nvPr/>
        </p:nvSpPr>
        <p:spPr>
          <a:xfrm>
            <a:off x="755576" y="3068960"/>
            <a:ext cx="25202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 dépassez pas</a:t>
            </a:r>
          </a:p>
        </p:txBody>
      </p:sp>
      <p:sp>
        <p:nvSpPr>
          <p:cNvPr id="6" name="Ellipse 5"/>
          <p:cNvSpPr/>
          <p:nvPr/>
        </p:nvSpPr>
        <p:spPr>
          <a:xfrm>
            <a:off x="5580112" y="2564904"/>
            <a:ext cx="25202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Mettez juste ce qu’il faut </a:t>
            </a:r>
          </a:p>
        </p:txBody>
      </p:sp>
      <p:sp>
        <p:nvSpPr>
          <p:cNvPr id="7" name="Ellipse 6"/>
          <p:cNvSpPr/>
          <p:nvPr/>
        </p:nvSpPr>
        <p:spPr>
          <a:xfrm>
            <a:off x="2483768" y="4509120"/>
            <a:ext cx="25202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Il est trop petit pour être traité!</a:t>
            </a:r>
          </a:p>
        </p:txBody>
      </p:sp>
      <p:sp>
        <p:nvSpPr>
          <p:cNvPr id="8" name="Ellipse 7"/>
          <p:cNvSpPr/>
          <p:nvPr/>
        </p:nvSpPr>
        <p:spPr>
          <a:xfrm>
            <a:off x="5796136" y="4581128"/>
            <a:ext cx="25202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Une semaine, pas plus !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nité phalangett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4725144"/>
            <a:ext cx="2871804" cy="1556776"/>
          </a:xfrm>
        </p:spPr>
      </p:pic>
      <p:pic>
        <p:nvPicPr>
          <p:cNvPr id="5" name="Image 4" descr="main gau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725144"/>
            <a:ext cx="1387084" cy="1656184"/>
          </a:xfrm>
          <a:prstGeom prst="rect">
            <a:avLst/>
          </a:prstGeom>
        </p:spPr>
      </p:pic>
      <p:pic>
        <p:nvPicPr>
          <p:cNvPr id="6" name="Image 5" descr="main dro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653136"/>
            <a:ext cx="1361606" cy="1672991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3°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Motiver = objectifs + sécurité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536" y="2276872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     Unité </a:t>
            </a:r>
          </a:p>
          <a:p>
            <a:r>
              <a:rPr lang="fr-FR" sz="4000" dirty="0"/>
              <a:t>phalangette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1484784"/>
            <a:ext cx="5339742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4716016" y="1484784"/>
            <a:ext cx="4040188" cy="732974"/>
          </a:xfrm>
        </p:spPr>
        <p:txBody>
          <a:bodyPr/>
          <a:lstStyle/>
          <a:p>
            <a:r>
              <a:rPr lang="fr-FR" dirty="0"/>
              <a:t>Lien </a:t>
            </a:r>
            <a:r>
              <a:rPr lang="fr-FR" dirty="0">
                <a:sym typeface="Symbol"/>
              </a:rPr>
              <a:t> Solitude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3"/>
          </p:nvPr>
        </p:nvSpPr>
        <p:spPr>
          <a:xfrm>
            <a:off x="323528" y="1484784"/>
            <a:ext cx="4041775" cy="731520"/>
          </a:xfrm>
        </p:spPr>
        <p:txBody>
          <a:bodyPr/>
          <a:lstStyle/>
          <a:p>
            <a:r>
              <a:rPr lang="fr-FR" dirty="0"/>
              <a:t>Disponibilité </a:t>
            </a:r>
            <a:r>
              <a:rPr lang="fr-FR" dirty="0">
                <a:sym typeface="Symbol"/>
              </a:rPr>
              <a:t> Abandon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2"/>
          </p:nvPr>
        </p:nvSpPr>
        <p:spPr>
          <a:xfrm>
            <a:off x="4788024" y="2492896"/>
            <a:ext cx="4041648" cy="3818404"/>
          </a:xfrm>
        </p:spPr>
        <p:txBody>
          <a:bodyPr/>
          <a:lstStyle/>
          <a:p>
            <a:r>
              <a:rPr lang="fr-FR" dirty="0"/>
              <a:t>La famille</a:t>
            </a:r>
          </a:p>
          <a:p>
            <a:r>
              <a:rPr lang="fr-FR" dirty="0"/>
              <a:t>Le pharmacien </a:t>
            </a:r>
          </a:p>
          <a:p>
            <a:r>
              <a:rPr lang="fr-FR" dirty="0"/>
              <a:t>Le  film</a:t>
            </a:r>
          </a:p>
          <a:p>
            <a:r>
              <a:rPr lang="fr-FR" dirty="0"/>
              <a:t>Les témoignages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"/>
          </p:nvPr>
        </p:nvSpPr>
        <p:spPr>
          <a:xfrm>
            <a:off x="323528" y="2564904"/>
            <a:ext cx="4038600" cy="3822192"/>
          </a:xfrm>
        </p:spPr>
        <p:txBody>
          <a:bodyPr/>
          <a:lstStyle/>
          <a:p>
            <a:r>
              <a:rPr lang="fr-FR" dirty="0"/>
              <a:t>La qualité de l’ordonnance</a:t>
            </a:r>
          </a:p>
          <a:p>
            <a:r>
              <a:rPr lang="fr-FR" dirty="0"/>
              <a:t>Le rendez vous de contrôle</a:t>
            </a:r>
          </a:p>
          <a:p>
            <a:r>
              <a:rPr lang="fr-FR" dirty="0"/>
              <a:t>Le temps de la consultation</a:t>
            </a:r>
          </a:p>
          <a:p>
            <a:r>
              <a:rPr lang="fr-FR" dirty="0"/>
              <a:t>Tel ou mail perso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3°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Motiver = objectifs + sécurité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>
              <a:buNone/>
            </a:pPr>
            <a:r>
              <a:rPr lang="fr-FR" dirty="0"/>
              <a:t>                       ETP hospitalière Lyon Sud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            50 % des patients adressés </a:t>
            </a:r>
          </a:p>
          <a:p>
            <a:pPr>
              <a:buNone/>
            </a:pPr>
            <a:r>
              <a:rPr lang="fr-FR" dirty="0"/>
              <a:t>                          en échec thérapeutique</a:t>
            </a:r>
          </a:p>
          <a:p>
            <a:pPr>
              <a:buNone/>
            </a:pPr>
            <a:r>
              <a:rPr lang="fr-FR" dirty="0"/>
              <a:t>                                  ne le sont plus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                       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3°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Motiver = objectifs + sécurité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4° temps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  <a:p>
            <a:r>
              <a:rPr lang="fr-FR" sz="2000" b="1" dirty="0"/>
              <a:t>Evaluations</a:t>
            </a:r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2987824" y="620688"/>
            <a:ext cx="5638800" cy="5410200"/>
          </a:xfrm>
        </p:spPr>
        <p:txBody>
          <a:bodyPr/>
          <a:lstStyle/>
          <a:p>
            <a:endParaRPr lang="fr-FR" dirty="0"/>
          </a:p>
          <a:p>
            <a:pPr>
              <a:buNone/>
            </a:pPr>
            <a:r>
              <a:rPr lang="fr-FR" dirty="0"/>
              <a:t>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      Du patient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      De l’atelier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Le symptôme a disparu (notre référence médicale… valable pour les pathologies aigues).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 patient peut transmettre à un autre patient en disant « je » (il parle de sa construction).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Il sait comprendre et anticiper ses crises (il ne subit plus).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Il se projette à nouveau dans l’avenir : le symptôme n’est plus un handicap.</a:t>
            </a:r>
          </a:p>
        </p:txBody>
      </p:sp>
      <p:pic>
        <p:nvPicPr>
          <p:cNvPr id="4" name="Image 3" descr="permis de condu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755576" cy="1044356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sz="2000" dirty="0"/>
              <a:t>4°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Evaluer le patient : 4 niveaux de fiabilité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90728" cy="732974"/>
          </a:xfrm>
        </p:spPr>
        <p:txBody>
          <a:bodyPr/>
          <a:lstStyle/>
          <a:p>
            <a:r>
              <a:rPr lang="fr-FR" dirty="0"/>
              <a:t>                             L’atelier vous permet-il de  ….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Mieux gérer le patient</a:t>
            </a:r>
          </a:p>
          <a:p>
            <a:pPr>
              <a:buNone/>
            </a:pPr>
            <a:r>
              <a:rPr lang="fr-FR" dirty="0"/>
              <a:t>        </a:t>
            </a:r>
            <a:r>
              <a:rPr lang="fr-FR" dirty="0" err="1"/>
              <a:t>Corticophobe</a:t>
            </a:r>
            <a:r>
              <a:rPr lang="fr-FR" dirty="0"/>
              <a:t> ?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 </a:t>
            </a:r>
            <a:r>
              <a:rPr lang="fr-FR" i="1" dirty="0"/>
              <a:t>Jeu de rôle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Résoudre le problème</a:t>
            </a:r>
          </a:p>
          <a:p>
            <a:pPr>
              <a:buNone/>
            </a:pPr>
            <a:r>
              <a:rPr lang="fr-FR" dirty="0"/>
              <a:t>        Identifié au début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        </a:t>
            </a:r>
            <a:r>
              <a:rPr lang="fr-FR" i="1" dirty="0"/>
              <a:t>Discussion </a:t>
            </a:r>
            <a:r>
              <a:rPr lang="fr-FR" dirty="0"/>
              <a:t> 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/>
              <a:t>4° temps 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Evaluer l’atelier 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 sz="2000" b="1" dirty="0"/>
          </a:p>
          <a:p>
            <a:endParaRPr lang="fr-FR" sz="2000" b="1" dirty="0"/>
          </a:p>
          <a:p>
            <a:r>
              <a:rPr lang="fr-FR" sz="2000" b="1" dirty="0"/>
              <a:t>Conclusion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2987824" y="620688"/>
            <a:ext cx="5638800" cy="5410200"/>
          </a:xfrm>
        </p:spPr>
        <p:txBody>
          <a:bodyPr/>
          <a:lstStyle/>
          <a:p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L’attitude éducationnelle, c’est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E</a:t>
            </a:r>
            <a:r>
              <a:rPr lang="fr-FR" dirty="0">
                <a:solidFill>
                  <a:srgbClr val="FF0000"/>
                </a:solidFill>
              </a:rPr>
              <a:t>couter </a:t>
            </a:r>
            <a:r>
              <a:rPr lang="fr-FR" dirty="0"/>
              <a:t>activement et recueillir les données sur les savoirs et l’histoire du patient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Le but  : création de </a:t>
            </a:r>
            <a:r>
              <a:rPr lang="fr-FR" dirty="0">
                <a:solidFill>
                  <a:srgbClr val="FF0000"/>
                </a:solidFill>
              </a:rPr>
              <a:t>l’alliance thérapeutique</a:t>
            </a:r>
          </a:p>
          <a:p>
            <a:pPr lvl="1"/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Répondre</a:t>
            </a:r>
            <a:r>
              <a:rPr lang="fr-FR" dirty="0"/>
              <a:t>  de façon personnalisée  en utilisant des outils</a:t>
            </a:r>
          </a:p>
          <a:p>
            <a:pPr>
              <a:buNone/>
            </a:pPr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Motiver</a:t>
            </a:r>
            <a:r>
              <a:rPr lang="fr-FR" dirty="0"/>
              <a:t> en s’appuyant sur le principe de plaisir</a:t>
            </a:r>
          </a:p>
          <a:p>
            <a:pPr>
              <a:buNone/>
            </a:pPr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Evaluer</a:t>
            </a:r>
            <a:r>
              <a:rPr lang="fr-FR" dirty="0"/>
              <a:t> les acquis  d’autonomisation </a:t>
            </a:r>
          </a:p>
          <a:p>
            <a:pPr lvl="1"/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fr-FR" sz="3200" dirty="0"/>
          </a:p>
          <a:p>
            <a:r>
              <a:rPr lang="fr-FR" sz="3200" dirty="0"/>
              <a:t>Objectifs</a:t>
            </a:r>
          </a:p>
          <a:p>
            <a:endParaRPr lang="fr-FR" sz="3200" dirty="0"/>
          </a:p>
          <a:p>
            <a:r>
              <a:rPr lang="fr-FR" sz="3200" dirty="0"/>
              <a:t>Messages</a:t>
            </a:r>
          </a:p>
          <a:p>
            <a:endParaRPr lang="fr-FR" sz="3200" dirty="0"/>
          </a:p>
          <a:p>
            <a:r>
              <a:rPr lang="fr-FR" sz="3200" dirty="0">
                <a:solidFill>
                  <a:srgbClr val="FF0000"/>
                </a:solidFill>
              </a:rPr>
              <a:t>sommaire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 de l’atelier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4091892">
            <a:off x="4715563" y="3263597"/>
            <a:ext cx="21122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dirty="0"/>
              <a:t>          </a:t>
            </a:r>
          </a:p>
        </p:txBody>
      </p:sp>
      <p:pic>
        <p:nvPicPr>
          <p:cNvPr id="6" name="Espace réservé du contenu 3" descr="img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988840"/>
            <a:ext cx="3024336" cy="42051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5189" y="1413597"/>
            <a:ext cx="3381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    A.Golay,G.Lagger,A.Giordan</a:t>
            </a:r>
          </a:p>
        </p:txBody>
      </p:sp>
      <p:sp>
        <p:nvSpPr>
          <p:cNvPr id="9" name="Arrondir un rectangle à un seul coin 8"/>
          <p:cNvSpPr/>
          <p:nvPr/>
        </p:nvSpPr>
        <p:spPr>
          <a:xfrm>
            <a:off x="5004048" y="1628800"/>
            <a:ext cx="3672408" cy="105273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www.mag-da.fr</a:t>
            </a:r>
          </a:p>
        </p:txBody>
      </p:sp>
      <p:pic>
        <p:nvPicPr>
          <p:cNvPr id="12" name="Image 11" descr="photo de lacouver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59790">
            <a:off x="7380312" y="2924944"/>
            <a:ext cx="1152128" cy="2048227"/>
          </a:xfrm>
          <a:prstGeom prst="rect">
            <a:avLst/>
          </a:prstGeom>
        </p:spPr>
      </p:pic>
      <p:pic>
        <p:nvPicPr>
          <p:cNvPr id="13" name="Image 12" descr="couverture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5085184"/>
            <a:ext cx="1872208" cy="1298504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</a:t>
            </a:r>
          </a:p>
        </p:txBody>
      </p:sp>
      <p:pic>
        <p:nvPicPr>
          <p:cNvPr id="6" name="Espace réservé du contenu 5" descr="D:\Document de Utilisateur\Mes Images\img270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 rot="10800000">
            <a:off x="1673384" y="1768244"/>
            <a:ext cx="5760720" cy="4089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Ibáñez  : Effect of </a:t>
            </a:r>
            <a:r>
              <a:rPr lang="en-US" sz="1800" dirty="0" err="1"/>
              <a:t>synbiotic</a:t>
            </a:r>
            <a:r>
              <a:rPr lang="en-US" sz="1800" dirty="0"/>
              <a:t> supplementation on children with atopic dermatitis: an observational prospective study.</a:t>
            </a:r>
            <a:endParaRPr lang="fr-FR" sz="1800" dirty="0"/>
          </a:p>
          <a:p>
            <a:pPr>
              <a:buNone/>
            </a:pPr>
            <a:r>
              <a:rPr lang="fr-FR" sz="1800" i="1" dirty="0"/>
              <a:t>      </a:t>
            </a:r>
            <a:r>
              <a:rPr lang="en-US" sz="1800" i="1" dirty="0" err="1"/>
              <a:t>Eur</a:t>
            </a:r>
            <a:r>
              <a:rPr lang="en-US" sz="1800" i="1" dirty="0"/>
              <a:t> J </a:t>
            </a:r>
            <a:r>
              <a:rPr lang="en-US" sz="1800" i="1" dirty="0" err="1"/>
              <a:t>Pediatr</a:t>
            </a:r>
            <a:r>
              <a:rPr lang="en-US" sz="1800" i="1" dirty="0"/>
              <a:t> 2018 Sep 26.</a:t>
            </a:r>
          </a:p>
          <a:p>
            <a:pPr>
              <a:buNone/>
            </a:pPr>
            <a:endParaRPr lang="en-US" sz="1800" dirty="0"/>
          </a:p>
          <a:p>
            <a:r>
              <a:rPr lang="en-US" sz="1800" dirty="0" err="1"/>
              <a:t>Udompataikul</a:t>
            </a:r>
            <a:r>
              <a:rPr lang="en-US" sz="1800" dirty="0"/>
              <a:t> M, </a:t>
            </a:r>
            <a:r>
              <a:rPr lang="en-US" sz="1800" dirty="0" err="1"/>
              <a:t>Huajai</a:t>
            </a:r>
            <a:r>
              <a:rPr lang="en-US" sz="1800" dirty="0"/>
              <a:t> S : The Effects of Oral Vitamin D Supplement on Atopic Dermatitis: A Clinical Trial with Staphylococcus </a:t>
            </a:r>
            <a:r>
              <a:rPr lang="en-US" sz="1800" dirty="0" err="1"/>
              <a:t>aureus</a:t>
            </a:r>
            <a:r>
              <a:rPr lang="en-US" sz="1800" dirty="0"/>
              <a:t> Colonization Determination.</a:t>
            </a:r>
            <a:endParaRPr lang="fr-FR" sz="1800" dirty="0"/>
          </a:p>
          <a:p>
            <a:pPr>
              <a:buNone/>
            </a:pPr>
            <a:r>
              <a:rPr lang="en-US" sz="1800" dirty="0"/>
              <a:t>     </a:t>
            </a:r>
            <a:r>
              <a:rPr lang="en-US" sz="1800" i="1" dirty="0"/>
              <a:t>J Med Assoc Thai</a:t>
            </a:r>
            <a:r>
              <a:rPr lang="en-US" sz="1800" i="1" u="sng" dirty="0"/>
              <a:t>.</a:t>
            </a:r>
            <a:r>
              <a:rPr lang="en-US" sz="1800" i="1" dirty="0"/>
              <a:t> 2015 Oct;98 </a:t>
            </a:r>
            <a:r>
              <a:rPr lang="en-US" sz="1800" i="1" dirty="0" err="1"/>
              <a:t>Suppl</a:t>
            </a:r>
            <a:r>
              <a:rPr lang="en-US" sz="1800" i="1" dirty="0"/>
              <a:t> 9:S23-30</a:t>
            </a:r>
          </a:p>
          <a:p>
            <a:pPr>
              <a:buNone/>
            </a:pPr>
            <a:endParaRPr lang="fr-FR" sz="1800" dirty="0"/>
          </a:p>
          <a:p>
            <a:r>
              <a:rPr lang="fr-FR" sz="1800" dirty="0" err="1"/>
              <a:t>Murota</a:t>
            </a:r>
            <a:r>
              <a:rPr lang="fr-FR" sz="1800" dirty="0"/>
              <a:t> H: </a:t>
            </a:r>
            <a:r>
              <a:rPr lang="fr-FR" sz="1800" dirty="0" err="1"/>
              <a:t>Sweat</a:t>
            </a:r>
            <a:r>
              <a:rPr lang="fr-FR" sz="1800" dirty="0"/>
              <a:t> in the </a:t>
            </a:r>
            <a:r>
              <a:rPr lang="fr-FR" sz="1800" dirty="0" err="1"/>
              <a:t>pathogenesis</a:t>
            </a:r>
            <a:r>
              <a:rPr lang="fr-FR" sz="1800" dirty="0"/>
              <a:t> of </a:t>
            </a:r>
            <a:r>
              <a:rPr lang="fr-FR" sz="1800" dirty="0" err="1"/>
              <a:t>atopic</a:t>
            </a:r>
            <a:r>
              <a:rPr lang="fr-FR" sz="1800" dirty="0"/>
              <a:t> </a:t>
            </a:r>
            <a:r>
              <a:rPr lang="fr-FR" sz="1800" dirty="0" err="1"/>
              <a:t>dermatitis</a:t>
            </a:r>
            <a:endParaRPr lang="fr-FR" sz="1800" dirty="0"/>
          </a:p>
          <a:p>
            <a:pPr>
              <a:buNone/>
            </a:pPr>
            <a:r>
              <a:rPr lang="fr-FR" sz="1800" dirty="0"/>
              <a:t>     </a:t>
            </a:r>
            <a:r>
              <a:rPr lang="fr-FR" sz="1800" i="1" dirty="0"/>
              <a:t> </a:t>
            </a:r>
            <a:r>
              <a:rPr lang="fr-FR" sz="1800" i="1" dirty="0" err="1"/>
              <a:t>Allergology</a:t>
            </a:r>
            <a:r>
              <a:rPr lang="fr-FR" sz="1800" i="1" dirty="0"/>
              <a:t> International, 2018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fr-FR" sz="2000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sz="2000" dirty="0"/>
          </a:p>
          <a:p>
            <a:r>
              <a:rPr lang="fr-FR" sz="1900" dirty="0" err="1"/>
              <a:t>Weidinger</a:t>
            </a:r>
            <a:r>
              <a:rPr lang="fr-FR" sz="1900" dirty="0"/>
              <a:t> : </a:t>
            </a:r>
            <a:r>
              <a:rPr lang="fr-FR" sz="1900" dirty="0" err="1"/>
              <a:t>atopic</a:t>
            </a:r>
            <a:r>
              <a:rPr lang="fr-FR" sz="1900" dirty="0"/>
              <a:t> </a:t>
            </a:r>
            <a:r>
              <a:rPr lang="fr-FR" sz="1900" dirty="0" err="1"/>
              <a:t>dermatitis</a:t>
            </a:r>
            <a:r>
              <a:rPr lang="fr-FR" sz="1900" dirty="0"/>
              <a:t> </a:t>
            </a:r>
          </a:p>
          <a:p>
            <a:pPr>
              <a:buNone/>
            </a:pPr>
            <a:r>
              <a:rPr lang="fr-FR" sz="1900" i="1" dirty="0"/>
              <a:t>      Lancet</a:t>
            </a:r>
            <a:r>
              <a:rPr lang="fr-FR" sz="1900" dirty="0"/>
              <a:t> 2016 387 : 1109/1022</a:t>
            </a:r>
          </a:p>
          <a:p>
            <a:endParaRPr lang="fr-FR" sz="1800" dirty="0"/>
          </a:p>
          <a:p>
            <a:r>
              <a:rPr lang="fr-FR" sz="1900" dirty="0"/>
              <a:t>Bach JF : 6 questions about the </a:t>
            </a:r>
            <a:r>
              <a:rPr lang="fr-FR" sz="1900" dirty="0" err="1"/>
              <a:t>hygiene</a:t>
            </a:r>
            <a:r>
              <a:rPr lang="fr-FR" sz="1900" dirty="0"/>
              <a:t> </a:t>
            </a:r>
            <a:r>
              <a:rPr lang="fr-FR" sz="1900" dirty="0" err="1"/>
              <a:t>hypothesis</a:t>
            </a:r>
            <a:r>
              <a:rPr lang="fr-FR" sz="1900" dirty="0"/>
              <a:t>  </a:t>
            </a:r>
          </a:p>
          <a:p>
            <a:endParaRPr lang="fr-FR" sz="1800" dirty="0"/>
          </a:p>
          <a:p>
            <a:r>
              <a:rPr lang="fr-FR" sz="1900" dirty="0" err="1"/>
              <a:t>Hacard</a:t>
            </a:r>
            <a:r>
              <a:rPr lang="fr-FR" sz="1900" dirty="0"/>
              <a:t> F : plus il y a de bactéries différentes, moins il y a d’inflammation :</a:t>
            </a:r>
          </a:p>
          <a:p>
            <a:pPr>
              <a:buNone/>
            </a:pPr>
            <a:r>
              <a:rPr lang="fr-FR" sz="1900" dirty="0"/>
              <a:t>      </a:t>
            </a:r>
            <a:r>
              <a:rPr lang="fr-FR" sz="1900" i="1" dirty="0"/>
              <a:t>Annales de dermatologie, </a:t>
            </a:r>
            <a:r>
              <a:rPr lang="fr-FR" sz="1900" dirty="0"/>
              <a:t>janvier 2015, tome 142, sup.1</a:t>
            </a:r>
          </a:p>
          <a:p>
            <a:endParaRPr lang="fr-FR" sz="1900" dirty="0"/>
          </a:p>
          <a:p>
            <a:pPr lvl="0"/>
            <a:r>
              <a:rPr lang="fr-FR" sz="1900" dirty="0"/>
              <a:t>Michel Anne Sophie :  la découverte des peptides antimicrobiens</a:t>
            </a:r>
          </a:p>
          <a:p>
            <a:pPr lvl="0">
              <a:buNone/>
            </a:pPr>
            <a:r>
              <a:rPr lang="fr-FR" sz="1900" i="1" dirty="0"/>
              <a:t>     Thèse soutenue, </a:t>
            </a:r>
            <a:r>
              <a:rPr lang="fr-FR" sz="1900" dirty="0"/>
              <a:t>Faculté de pharmacie de Nancy, décembre 2010.</a:t>
            </a:r>
          </a:p>
          <a:p>
            <a:pPr lvl="0">
              <a:buNone/>
            </a:pPr>
            <a:endParaRPr lang="fr-FR" sz="1900" dirty="0"/>
          </a:p>
          <a:p>
            <a:pPr lvl="0"/>
            <a:r>
              <a:rPr lang="fr-FR" sz="1900" dirty="0"/>
              <a:t>Yamaguchi. </a:t>
            </a:r>
            <a:r>
              <a:rPr lang="fr-FR" sz="1900" dirty="0" err="1"/>
              <a:t>Gastro</a:t>
            </a:r>
            <a:r>
              <a:rPr lang="fr-FR" sz="1900" dirty="0"/>
              <a:t> intestinal candida colonisation </a:t>
            </a:r>
            <a:r>
              <a:rPr lang="fr-FR" sz="1900" dirty="0" err="1"/>
              <a:t>promotes</a:t>
            </a:r>
            <a:r>
              <a:rPr lang="fr-FR" sz="1900" dirty="0"/>
              <a:t> </a:t>
            </a:r>
            <a:r>
              <a:rPr lang="fr-FR" sz="1900" dirty="0" err="1"/>
              <a:t>sensitisation</a:t>
            </a:r>
            <a:r>
              <a:rPr lang="fr-FR" sz="1900" dirty="0"/>
              <a:t> </a:t>
            </a:r>
            <a:r>
              <a:rPr lang="fr-FR" sz="1900" dirty="0" err="1"/>
              <a:t>against</a:t>
            </a:r>
            <a:r>
              <a:rPr lang="fr-FR" sz="1900" dirty="0"/>
              <a:t> </a:t>
            </a:r>
            <a:r>
              <a:rPr lang="fr-FR" sz="1900" dirty="0" err="1"/>
              <a:t>food</a:t>
            </a:r>
            <a:r>
              <a:rPr lang="fr-FR" sz="1900" dirty="0"/>
              <a:t> </a:t>
            </a:r>
            <a:r>
              <a:rPr lang="fr-FR" sz="1900" dirty="0" err="1"/>
              <a:t>antigens</a:t>
            </a:r>
            <a:r>
              <a:rPr lang="fr-FR" sz="1900" dirty="0"/>
              <a:t> by </a:t>
            </a:r>
            <a:r>
              <a:rPr lang="fr-FR" sz="1900" dirty="0" err="1"/>
              <a:t>affecting</a:t>
            </a:r>
            <a:r>
              <a:rPr lang="fr-FR" sz="1900" dirty="0"/>
              <a:t> the </a:t>
            </a:r>
            <a:r>
              <a:rPr lang="fr-FR" sz="1900" dirty="0" err="1"/>
              <a:t>mucosal</a:t>
            </a:r>
            <a:r>
              <a:rPr lang="fr-FR" sz="1900" dirty="0"/>
              <a:t> </a:t>
            </a:r>
            <a:r>
              <a:rPr lang="fr-FR" sz="1900" dirty="0" err="1"/>
              <a:t>barrier</a:t>
            </a:r>
            <a:r>
              <a:rPr lang="fr-FR" sz="1900" dirty="0"/>
              <a:t> in </a:t>
            </a:r>
            <a:r>
              <a:rPr lang="fr-FR" sz="1900" dirty="0" err="1"/>
              <a:t>mice</a:t>
            </a:r>
            <a:r>
              <a:rPr lang="fr-FR" sz="1900" dirty="0"/>
              <a:t>. </a:t>
            </a:r>
          </a:p>
          <a:p>
            <a:pPr lvl="0">
              <a:buNone/>
            </a:pPr>
            <a:r>
              <a:rPr lang="fr-FR" sz="1900" i="1" dirty="0"/>
              <a:t>      Gut . </a:t>
            </a:r>
            <a:r>
              <a:rPr lang="fr-FR" sz="1900" dirty="0"/>
              <a:t>2006. 55: 954/60</a:t>
            </a:r>
          </a:p>
          <a:p>
            <a:pPr lvl="0"/>
            <a:endParaRPr lang="fr-FR" sz="2000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Introduction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/>
              <a:t>L’attitude éducationnelle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>
          <a:xfrm>
            <a:off x="4788024" y="2420888"/>
            <a:ext cx="4041648" cy="381840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1/ L’écoute</a:t>
            </a:r>
          </a:p>
          <a:p>
            <a:pPr marL="1062990" lvl="2" indent="-514350">
              <a:buFont typeface="+mj-lt"/>
              <a:buAutoNum type="arabicPeriod"/>
            </a:pPr>
            <a:r>
              <a:rPr lang="fr-FR" dirty="0"/>
              <a:t>Jeu de rôle</a:t>
            </a:r>
          </a:p>
          <a:p>
            <a:pPr marL="1062990" lvl="2" indent="-514350">
              <a:buFont typeface="+mj-lt"/>
              <a:buAutoNum type="arabicPeriod"/>
            </a:pPr>
            <a:r>
              <a:rPr lang="fr-FR" dirty="0"/>
              <a:t>Les difficultés de l’écoute</a:t>
            </a:r>
          </a:p>
          <a:p>
            <a:pPr marL="1062990" lvl="2" indent="-514350">
              <a:buFont typeface="+mj-lt"/>
              <a:buAutoNum type="arabicPeriod"/>
            </a:pPr>
            <a:r>
              <a:rPr lang="fr-FR" dirty="0"/>
              <a:t>En résumé</a:t>
            </a:r>
          </a:p>
          <a:p>
            <a:pPr marL="1062990" lvl="2" indent="-514350">
              <a:buFont typeface="+mj-lt"/>
              <a:buAutoNum type="arabicPeriod"/>
            </a:pPr>
            <a:endParaRPr lang="fr-FR" dirty="0"/>
          </a:p>
          <a:p>
            <a:r>
              <a:rPr lang="fr-FR" dirty="0"/>
              <a:t>2/ Répondre </a:t>
            </a:r>
          </a:p>
          <a:p>
            <a:pPr marL="1062990" lvl="2" indent="-514350">
              <a:buFont typeface="+mj-lt"/>
              <a:buAutoNum type="arabicPeriod"/>
            </a:pPr>
            <a:r>
              <a:rPr lang="fr-FR" dirty="0"/>
              <a:t>Présentation d’outils</a:t>
            </a:r>
          </a:p>
          <a:p>
            <a:endParaRPr lang="fr-FR" dirty="0"/>
          </a:p>
          <a:p>
            <a:r>
              <a:rPr lang="fr-FR" dirty="0"/>
              <a:t>3/ Motiver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4/ Evaluer </a:t>
            </a:r>
          </a:p>
          <a:p>
            <a:pPr marL="788670" lvl="1" indent="-514350">
              <a:buFont typeface="+mj-lt"/>
              <a:buAutoNum type="arabicPeriod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"/>
          </p:nvPr>
        </p:nvSpPr>
        <p:spPr>
          <a:xfrm>
            <a:off x="251520" y="2420888"/>
            <a:ext cx="4038600" cy="382219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/>
          </a:p>
          <a:p>
            <a:r>
              <a:rPr lang="fr-FR" dirty="0"/>
              <a:t>Rappel de l’ETP</a:t>
            </a:r>
          </a:p>
          <a:p>
            <a:endParaRPr lang="fr-FR" dirty="0"/>
          </a:p>
          <a:p>
            <a:r>
              <a:rPr lang="fr-FR" dirty="0"/>
              <a:t>Rappel sur la DA</a:t>
            </a:r>
          </a:p>
          <a:p>
            <a:endParaRPr lang="fr-FR" dirty="0"/>
          </a:p>
          <a:p>
            <a:r>
              <a:rPr lang="fr-FR" dirty="0"/>
              <a:t>Traiter ou se traiter ?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sommaire de l’atelier</a:t>
            </a:r>
          </a:p>
        </p:txBody>
      </p:sp>
      <p:sp>
        <p:nvSpPr>
          <p:cNvPr id="7" name="Ellipse 6"/>
          <p:cNvSpPr/>
          <p:nvPr/>
        </p:nvSpPr>
        <p:spPr>
          <a:xfrm>
            <a:off x="3491880" y="6165304"/>
            <a:ext cx="2160240" cy="692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Conclusion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2693</Words>
  <Application>Microsoft Office PowerPoint</Application>
  <PresentationFormat>Affichage à l'écran (4:3)</PresentationFormat>
  <Paragraphs>752</Paragraphs>
  <Slides>83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83</vt:i4>
      </vt:variant>
    </vt:vector>
  </HeadingPairs>
  <TitlesOfParts>
    <vt:vector size="89" baseType="lpstr">
      <vt:lpstr>Arial</vt:lpstr>
      <vt:lpstr>Calibri</vt:lpstr>
      <vt:lpstr>Georgia</vt:lpstr>
      <vt:lpstr>Wingdings</vt:lpstr>
      <vt:lpstr>Wingdings 2</vt:lpstr>
      <vt:lpstr>Civil</vt:lpstr>
      <vt:lpstr>L’attitude éducationnelle</vt:lpstr>
      <vt:lpstr>Le défi des maladies chroniques</vt:lpstr>
      <vt:lpstr>Conflits d’intérêt</vt:lpstr>
      <vt:lpstr>Présentation  de l’atelier</vt:lpstr>
      <vt:lpstr>Objectifs</vt:lpstr>
      <vt:lpstr>Présentation  de l’atelier</vt:lpstr>
      <vt:lpstr>Les messages clefs de l’atelier</vt:lpstr>
      <vt:lpstr>Présentation  de l’atelier</vt:lpstr>
      <vt:lpstr>Le sommaire de l’atelier</vt:lpstr>
      <vt:lpstr>Introduction :  Rappel de l ’ETP</vt:lpstr>
      <vt:lpstr>Introduction :  Rappel de la DA</vt:lpstr>
      <vt:lpstr>Introduction :  Rappel de la DA</vt:lpstr>
      <vt:lpstr>Présentation PowerPoint</vt:lpstr>
      <vt:lpstr>Introduction :  Rappel de la DA</vt:lpstr>
      <vt:lpstr>Introduction :  Traiter  ou se traiter ?</vt:lpstr>
      <vt:lpstr>Introduction :  Traiter  ou se traiter ?</vt:lpstr>
      <vt:lpstr>          Introduction :  Où chercher la solution d’un problème ?</vt:lpstr>
      <vt:lpstr>Introduction  :  Le réflexe actuel passe par internet </vt:lpstr>
      <vt:lpstr>Introduction :  Le discours des soignants… </vt:lpstr>
      <vt:lpstr>Introduction :  Les conséquences de la discordance  </vt:lpstr>
      <vt:lpstr>Introduction :   L’attitude éducationnelle face aux discordances</vt:lpstr>
      <vt:lpstr>Introduction :   Les 4 temps de la consultation</vt:lpstr>
      <vt:lpstr>Inverser la vision des choses  </vt:lpstr>
      <vt:lpstr>1° temps   :  Ecouter, interroger</vt:lpstr>
      <vt:lpstr>1° temps  :  Débrief du jeu </vt:lpstr>
      <vt:lpstr>1° temps :  Les difficultés de l’écoute</vt:lpstr>
      <vt:lpstr>1° temps :  Les difficultés de l’écoute</vt:lpstr>
      <vt:lpstr> </vt:lpstr>
      <vt:lpstr>1° temps :  Les difficultés de l’écoute</vt:lpstr>
      <vt:lpstr>1° temps :  Les difficultés de l’écoute</vt:lpstr>
      <vt:lpstr>1° temps :  Les difficultés de l’écoute</vt:lpstr>
      <vt:lpstr>1° temps :  Les difficultés de l’écoute</vt:lpstr>
      <vt:lpstr>1° temps :  Les difficultés de l’écoute  : les conceptions</vt:lpstr>
      <vt:lpstr>1° temps :  Les difficultés de l’écoute  : les conceptions</vt:lpstr>
      <vt:lpstr>1° temps :  Les difficultés de l’écoute : les conceptions</vt:lpstr>
      <vt:lpstr>1° temps :  Les difficultés de l’écoute : les conceptions</vt:lpstr>
      <vt:lpstr>1° temps :  Les difficultés de l’écoute : les conceptions</vt:lpstr>
      <vt:lpstr>1° temps :  Les difficultés de l’écoute : les conceptions</vt:lpstr>
      <vt:lpstr>1° temps :  Les difficultés de l’écoute</vt:lpstr>
      <vt:lpstr>1° temps :  En résumé : écouter et interroger, c’est : </vt:lpstr>
      <vt:lpstr>1° temps :  En résumé : écouter et interroger, c’est : </vt:lpstr>
      <vt:lpstr>2° temps </vt:lpstr>
      <vt:lpstr>2° temps :  Apprendre ? Pourquoi faire ? </vt:lpstr>
      <vt:lpstr>2° temps :  Apprendre est un phénomène complexe </vt:lpstr>
      <vt:lpstr>2° temps :  Apprendre  se fait selon les canaux VAK </vt:lpstr>
      <vt:lpstr>2° temps :  Apprendre  = besoin d’outils </vt:lpstr>
      <vt:lpstr>2° temps :  Apprendre  = besoin d’outils </vt:lpstr>
      <vt:lpstr>2° temps :  Apprendre  = exemple   </vt:lpstr>
      <vt:lpstr>2° temps :  Apprendre  = exemple </vt:lpstr>
      <vt:lpstr>2° temps :  Apprendre  = exemple </vt:lpstr>
      <vt:lpstr>2° temps :  Apprendre  = exemple </vt:lpstr>
      <vt:lpstr>2° temps :  Apprendre  = exemple </vt:lpstr>
      <vt:lpstr>2° temps :  Apprendre  = exemple </vt:lpstr>
      <vt:lpstr>2° temps :  Apprendre  = exemple </vt:lpstr>
      <vt:lpstr>2° temps :  Apprendre  = exemple </vt:lpstr>
      <vt:lpstr>2° temps :  Apprendre  = exemple </vt:lpstr>
      <vt:lpstr>2° temps :  Apprendre  = exemple </vt:lpstr>
      <vt:lpstr>2° temps :  Apprendre  = exemple </vt:lpstr>
      <vt:lpstr>2° temps :  Apprendre  = exemple </vt:lpstr>
      <vt:lpstr>2° temps :  Apprendre  = exemple </vt:lpstr>
      <vt:lpstr>2° temps :  Apprendre  = exemple </vt:lpstr>
      <vt:lpstr>2° temps :  Apprendre  = exemple </vt:lpstr>
      <vt:lpstr>2° temps :  Apprendre  = exemple </vt:lpstr>
      <vt:lpstr>3° temps </vt:lpstr>
      <vt:lpstr>3° temps :  Motiver</vt:lpstr>
      <vt:lpstr>3° temps :  Motiver=quelles questions? </vt:lpstr>
      <vt:lpstr>3° temps :  Motiver= chercher les objectifs</vt:lpstr>
      <vt:lpstr>3° temps :  Motiver=quel contexte? </vt:lpstr>
      <vt:lpstr>3° temps :  Motiver = objectifs + sécurité</vt:lpstr>
      <vt:lpstr>3° temps :  Motiver = objectifs + sécurité</vt:lpstr>
      <vt:lpstr>3° temps :  Motiver = objectifs + sécurité</vt:lpstr>
      <vt:lpstr>3° temps :  Motiver = objectifs + sécurité</vt:lpstr>
      <vt:lpstr>3° temps :  Motiver = objectifs + sécurité</vt:lpstr>
      <vt:lpstr>3° temps :  Motiver = objectifs + sécurité</vt:lpstr>
      <vt:lpstr>4° temps </vt:lpstr>
      <vt:lpstr>4° temps :  Evaluer le patient : 4 niveaux de fiabilité </vt:lpstr>
      <vt:lpstr>4° temps :  Evaluer l’atelier  </vt:lpstr>
      <vt:lpstr>Présentation PowerPoint</vt:lpstr>
      <vt:lpstr>L’attitude éducationnelle, c’est : </vt:lpstr>
      <vt:lpstr>Bibliographie</vt:lpstr>
      <vt:lpstr>Bibliographie</vt:lpstr>
      <vt:lpstr>Bibliographie 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MAGALI BOUTTAZ</cp:lastModifiedBy>
  <cp:revision>164</cp:revision>
  <dcterms:created xsi:type="dcterms:W3CDTF">2018-08-28T14:31:23Z</dcterms:created>
  <dcterms:modified xsi:type="dcterms:W3CDTF">2020-12-14T11:47:16Z</dcterms:modified>
</cp:coreProperties>
</file>