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257" r:id="rId5"/>
    <p:sldId id="270" r:id="rId6"/>
    <p:sldId id="271" r:id="rId7"/>
    <p:sldId id="285" r:id="rId8"/>
    <p:sldId id="286" r:id="rId9"/>
    <p:sldId id="288" r:id="rId10"/>
    <p:sldId id="287" r:id="rId11"/>
    <p:sldId id="272" r:id="rId12"/>
    <p:sldId id="273" r:id="rId13"/>
    <p:sldId id="298" r:id="rId14"/>
    <p:sldId id="301" r:id="rId15"/>
    <p:sldId id="268" r:id="rId16"/>
    <p:sldId id="306" r:id="rId17"/>
    <p:sldId id="277" r:id="rId18"/>
    <p:sldId id="302" r:id="rId19"/>
    <p:sldId id="278" r:id="rId20"/>
    <p:sldId id="276" r:id="rId21"/>
    <p:sldId id="307" r:id="rId22"/>
    <p:sldId id="279" r:id="rId23"/>
    <p:sldId id="283" r:id="rId24"/>
    <p:sldId id="284" r:id="rId25"/>
    <p:sldId id="281" r:id="rId26"/>
    <p:sldId id="282" r:id="rId27"/>
    <p:sldId id="30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bebe</c:v>
                </c:pt>
              </c:strCache>
            </c:strRef>
          </c:tx>
          <c:dPt>
            <c:idx val="3"/>
            <c:bubble3D val="0"/>
            <c:explosion val="2"/>
            <c:extLst>
              <c:ext xmlns:c16="http://schemas.microsoft.com/office/drawing/2014/chart" uri="{C3380CC4-5D6E-409C-BE32-E72D297353CC}">
                <c16:uniqueId val="{00000000-0A62-4230-8B6D-C81553E4B2A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air </a:t>
                    </a:r>
                    <a:r>
                      <a:rPr lang="en-US" sz="1000" dirty="0" err="1"/>
                      <a:t>ambiant</a:t>
                    </a:r>
                    <a:r>
                      <a:rPr lang="en-US" sz="1000" dirty="0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A62-4230-8B6D-C81553E4B2A0}"/>
                </c:ext>
              </c:extLst>
            </c:dLbl>
            <c:dLbl>
              <c:idx val="2"/>
              <c:layout>
                <c:manualLayout>
                  <c:x val="0.19192717560885317"/>
                  <c:y val="-0.13886490710393148"/>
                </c:manualLayout>
              </c:layout>
              <c:tx>
                <c:rich>
                  <a:bodyPr/>
                  <a:lstStyle/>
                  <a:p>
                    <a:r>
                      <a:rPr lang="fr-FR" sz="1000" dirty="0"/>
                      <a:t>sueur et flore cutanée
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A62-4230-8B6D-C81553E4B2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fr-FR" sz="1000" dirty="0"/>
                      <a:t>alimentation et flore intestinale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A62-4230-8B6D-C81553E4B2A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 dirty="0"/>
                      <a:t>stress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A62-4230-8B6D-C81553E4B2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peau sèche</c:v>
                </c:pt>
                <c:pt idx="1">
                  <c:v>air ambiant</c:v>
                </c:pt>
                <c:pt idx="2">
                  <c:v>sueur et flore cutanée</c:v>
                </c:pt>
                <c:pt idx="3">
                  <c:v>alimentation et flore intestinale</c:v>
                </c:pt>
                <c:pt idx="4">
                  <c:v>stress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40</c:v>
                </c:pt>
                <c:pt idx="1">
                  <c:v>1</c:v>
                </c:pt>
                <c:pt idx="2">
                  <c:v>20</c:v>
                </c:pt>
                <c:pt idx="3">
                  <c:v>20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62-4230-8B6D-C81553E4B2A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Adulte</c:v>
                </c:pt>
              </c:strCache>
            </c:strRef>
          </c:tx>
          <c:dLbls>
            <c:dLbl>
              <c:idx val="4"/>
              <c:layout>
                <c:manualLayout>
                  <c:x val="0.18224499225915741"/>
                  <c:y val="1.7819007764569367E-2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/>
                      <a:t>stress
50%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099-4949-8EEE-833739D306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peau sèche</c:v>
                </c:pt>
                <c:pt idx="1">
                  <c:v>air ambiant</c:v>
                </c:pt>
                <c:pt idx="2">
                  <c:v>sueur et flore cutanée</c:v>
                </c:pt>
                <c:pt idx="3">
                  <c:v>alimentation et flore intestinale</c:v>
                </c:pt>
                <c:pt idx="4">
                  <c:v>stress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15</c:v>
                </c:pt>
                <c:pt idx="3">
                  <c:v>15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99-4949-8EEE-833739D3064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dermatite atopique et le bébé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Relation maman/bébé</a:t>
            </a:r>
          </a:p>
        </p:txBody>
      </p:sp>
      <p:pic>
        <p:nvPicPr>
          <p:cNvPr id="9" name="Espace réservé du contenu 8" descr="mam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3379386" cy="4525963"/>
          </a:xfrm>
        </p:spPr>
      </p:pic>
      <p:pic>
        <p:nvPicPr>
          <p:cNvPr id="7" name="Image 6" descr="béb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4213860" cy="3558540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>
            <a:off x="4644008" y="37890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 </a:t>
            </a:r>
          </a:p>
        </p:txBody>
      </p:sp>
      <p:pic>
        <p:nvPicPr>
          <p:cNvPr id="11" name="Espace réservé du contenu 10" descr="peau chevelu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3304"/>
            <a:ext cx="4038600" cy="2639755"/>
          </a:xfrm>
        </p:spPr>
      </p:pic>
      <p:pic>
        <p:nvPicPr>
          <p:cNvPr id="12" name="Espace réservé du contenu 11" descr="peau aopique 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0228"/>
            <a:ext cx="4038600" cy="332590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</a:t>
            </a:r>
          </a:p>
        </p:txBody>
      </p:sp>
      <p:pic>
        <p:nvPicPr>
          <p:cNvPr id="9" name="Espace réservé du contenu 8" descr="peau connecté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7151" y="2348880"/>
            <a:ext cx="4879105" cy="38884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 descr="incen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861048"/>
            <a:ext cx="2444530" cy="2460508"/>
          </a:xfrm>
        </p:spPr>
      </p:pic>
      <p:sp>
        <p:nvSpPr>
          <p:cNvPr id="5" name="Ellipse 4"/>
          <p:cNvSpPr/>
          <p:nvPr/>
        </p:nvSpPr>
        <p:spPr>
          <a:xfrm>
            <a:off x="611560" y="4365104"/>
            <a:ext cx="216024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PEAU SECHE</a:t>
            </a:r>
          </a:p>
        </p:txBody>
      </p:sp>
      <p:sp>
        <p:nvSpPr>
          <p:cNvPr id="7" name="Ellipse 6"/>
          <p:cNvSpPr/>
          <p:nvPr/>
        </p:nvSpPr>
        <p:spPr>
          <a:xfrm>
            <a:off x="683568" y="1988840"/>
            <a:ext cx="21602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AIR AMBIANT</a:t>
            </a:r>
          </a:p>
        </p:txBody>
      </p:sp>
      <p:sp>
        <p:nvSpPr>
          <p:cNvPr id="8" name="Ellipse 7"/>
          <p:cNvSpPr/>
          <p:nvPr/>
        </p:nvSpPr>
        <p:spPr>
          <a:xfrm>
            <a:off x="3419872" y="1196752"/>
            <a:ext cx="21602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FLORE CUTANEE</a:t>
            </a:r>
          </a:p>
        </p:txBody>
      </p:sp>
      <p:sp>
        <p:nvSpPr>
          <p:cNvPr id="9" name="Ellipse 8"/>
          <p:cNvSpPr/>
          <p:nvPr/>
        </p:nvSpPr>
        <p:spPr>
          <a:xfrm>
            <a:off x="6300192" y="2060848"/>
            <a:ext cx="21602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FLORE DIGESTIVE</a:t>
            </a:r>
          </a:p>
        </p:txBody>
      </p:sp>
      <p:sp>
        <p:nvSpPr>
          <p:cNvPr id="10" name="Ellipse 9"/>
          <p:cNvSpPr/>
          <p:nvPr/>
        </p:nvSpPr>
        <p:spPr>
          <a:xfrm>
            <a:off x="6444208" y="4293096"/>
            <a:ext cx="21602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STRESS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2771800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2266162">
            <a:off x="2610251" y="32171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5400000">
            <a:off x="3965072" y="2955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8415834">
            <a:off x="5549998" y="32537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gauche 20"/>
          <p:cNvSpPr/>
          <p:nvPr/>
        </p:nvSpPr>
        <p:spPr>
          <a:xfrm>
            <a:off x="5508104" y="49411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suivant l’</a:t>
            </a:r>
            <a:r>
              <a:rPr lang="fr-FR" dirty="0" err="1"/>
              <a:t>age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3781700" cy="441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4067944" y="1628800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faut-il traiter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       Marche atopique </a:t>
            </a:r>
          </a:p>
        </p:txBody>
      </p:sp>
      <p:pic>
        <p:nvPicPr>
          <p:cNvPr id="7" name="Espace réservé du contenu 6" descr="graphique-marche-atopiqu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794" y="3045619"/>
            <a:ext cx="3429000" cy="22098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          Estime de soi</a:t>
            </a:r>
          </a:p>
        </p:txBody>
      </p:sp>
      <p:pic>
        <p:nvPicPr>
          <p:cNvPr id="8" name="Espace réservé du contenu 7" descr="le regar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38280" y="2605183"/>
            <a:ext cx="3255264" cy="309067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faut d’abord passer les obstacles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Ça ne sert à rien de tt, ca revient tout le temps</a:t>
            </a:r>
          </a:p>
          <a:p>
            <a:r>
              <a:rPr lang="fr-FR" dirty="0"/>
              <a:t>C’est la mère qui est trop stressée</a:t>
            </a:r>
          </a:p>
          <a:p>
            <a:r>
              <a:rPr lang="fr-FR" dirty="0"/>
              <a:t>C’est allergique</a:t>
            </a:r>
          </a:p>
          <a:p>
            <a:r>
              <a:rPr lang="fr-FR" dirty="0"/>
              <a:t>Il faut laisser sortir les toxines</a:t>
            </a:r>
          </a:p>
          <a:p>
            <a:r>
              <a:rPr lang="fr-FR" dirty="0"/>
              <a:t>Le tt est plus dangereux que la maladie</a:t>
            </a:r>
          </a:p>
          <a:p>
            <a:r>
              <a:rPr lang="fr-FR" dirty="0"/>
              <a:t>Débarrassez moi de ça !</a:t>
            </a:r>
          </a:p>
          <a:p>
            <a:r>
              <a:rPr lang="fr-FR" dirty="0"/>
              <a:t>La cortisone c’est dangereux</a:t>
            </a:r>
          </a:p>
          <a:p>
            <a:r>
              <a:rPr lang="fr-FR" dirty="0"/>
              <a:t>Ce n’est pas une maladie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L’hygiène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Laver moins souvent</a:t>
            </a:r>
          </a:p>
        </p:txBody>
      </p:sp>
      <p:pic>
        <p:nvPicPr>
          <p:cNvPr id="9" name="Espace réservé du contenu 4" descr="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5870"/>
            <a:ext cx="4040188" cy="2729298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Laver plus souvent </a:t>
            </a:r>
          </a:p>
        </p:txBody>
      </p:sp>
      <p:pic>
        <p:nvPicPr>
          <p:cNvPr id="8" name="Espace réservé du contenu 3" descr="DSC00810_22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Laver avec quoi 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lait, un gel, une crème </a:t>
            </a:r>
            <a:r>
              <a:rPr lang="fr-FR" dirty="0" err="1"/>
              <a:t>lavante</a:t>
            </a:r>
            <a:r>
              <a:rPr lang="fr-FR" dirty="0"/>
              <a:t>, une huile, un savon, un </a:t>
            </a:r>
            <a:r>
              <a:rPr lang="fr-FR" dirty="0" err="1"/>
              <a:t>surgras</a:t>
            </a:r>
            <a:r>
              <a:rPr lang="fr-FR" dirty="0"/>
              <a:t>, un </a:t>
            </a:r>
            <a:r>
              <a:rPr lang="fr-FR" dirty="0" err="1"/>
              <a:t>dalibour</a:t>
            </a:r>
            <a:r>
              <a:rPr lang="fr-FR" dirty="0"/>
              <a:t> ?</a:t>
            </a:r>
          </a:p>
          <a:p>
            <a:r>
              <a:rPr lang="fr-FR" dirty="0"/>
              <a:t>À la main, au gant, une lingette, un coton ?</a:t>
            </a:r>
          </a:p>
          <a:p>
            <a:r>
              <a:rPr lang="fr-FR" dirty="0"/>
              <a:t>Tous les jours, un jour sur deux, sur trois ?</a:t>
            </a:r>
          </a:p>
          <a:p>
            <a:r>
              <a:rPr lang="fr-FR" dirty="0"/>
              <a:t>Rinçage à l’eau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Hydrater avec quoi ? </a:t>
            </a:r>
          </a:p>
        </p:txBody>
      </p:sp>
      <p:pic>
        <p:nvPicPr>
          <p:cNvPr id="8" name="Espace réservé du contenu 7" descr="émolli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7360" y="1916832"/>
            <a:ext cx="8071178" cy="33843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Testez votre </a:t>
            </a:r>
            <a:r>
              <a:rPr lang="fr-FR" dirty="0" err="1"/>
              <a:t>cortico</a:t>
            </a:r>
            <a:r>
              <a:rPr lang="fr-FR" dirty="0"/>
              <a:t> connaissance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           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>
              <a:buNone/>
            </a:pPr>
            <a:r>
              <a:rPr lang="fr-FR" dirty="0"/>
              <a:t>              </a:t>
            </a:r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4969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bonnes pratiques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1 ou 2 fois par jour ?</a:t>
            </a:r>
          </a:p>
          <a:p>
            <a:r>
              <a:rPr lang="fr-FR" dirty="0"/>
              <a:t>Le moins possible ou le plus large possible?</a:t>
            </a:r>
          </a:p>
          <a:p>
            <a:r>
              <a:rPr lang="fr-FR" dirty="0"/>
              <a:t>Tant que ça gratte ?</a:t>
            </a:r>
          </a:p>
          <a:p>
            <a:r>
              <a:rPr lang="fr-FR" dirty="0"/>
              <a:t>Le visage aussi ?</a:t>
            </a:r>
          </a:p>
          <a:p>
            <a:r>
              <a:rPr lang="fr-FR" dirty="0"/>
              <a:t>L’été aussi ?</a:t>
            </a:r>
          </a:p>
          <a:p>
            <a:r>
              <a:rPr lang="fr-FR" dirty="0"/>
              <a:t>La femme enceinte aussi ?</a:t>
            </a:r>
          </a:p>
          <a:p>
            <a:r>
              <a:rPr lang="fr-FR" dirty="0"/>
              <a:t>Quelle quantité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bonnes pratiques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 ou 2 fois par jour ?</a:t>
            </a:r>
          </a:p>
          <a:p>
            <a:r>
              <a:rPr lang="fr-FR" dirty="0"/>
              <a:t>Le moins possible ou le plus large possible?</a:t>
            </a:r>
          </a:p>
          <a:p>
            <a:r>
              <a:rPr lang="fr-FR" dirty="0"/>
              <a:t>Tant que ça gratte ?</a:t>
            </a:r>
          </a:p>
          <a:p>
            <a:r>
              <a:rPr lang="fr-FR" dirty="0"/>
              <a:t>Le visage aussi ?</a:t>
            </a:r>
          </a:p>
          <a:p>
            <a:r>
              <a:rPr lang="fr-FR" dirty="0"/>
              <a:t>L’été aussi ?</a:t>
            </a:r>
          </a:p>
          <a:p>
            <a:r>
              <a:rPr lang="fr-FR" dirty="0"/>
              <a:t>La femme enceinte aussi ?</a:t>
            </a:r>
          </a:p>
          <a:p>
            <a:r>
              <a:rPr lang="fr-FR" dirty="0"/>
              <a:t>Quelle quantité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1 fois</a:t>
            </a:r>
          </a:p>
          <a:p>
            <a:r>
              <a:rPr lang="fr-FR" dirty="0"/>
              <a:t>Le plus large possible</a:t>
            </a:r>
          </a:p>
          <a:p>
            <a:endParaRPr lang="fr-FR" dirty="0"/>
          </a:p>
          <a:p>
            <a:r>
              <a:rPr lang="fr-FR" dirty="0"/>
              <a:t>Plaque disparue </a:t>
            </a:r>
          </a:p>
          <a:p>
            <a:r>
              <a:rPr lang="fr-FR" dirty="0"/>
              <a:t>Oui, mais</a:t>
            </a:r>
          </a:p>
          <a:p>
            <a:r>
              <a:rPr lang="fr-FR" dirty="0"/>
              <a:t>Oui, oui, oui +++</a:t>
            </a:r>
          </a:p>
          <a:p>
            <a:r>
              <a:rPr lang="fr-FR" dirty="0"/>
              <a:t>Oui</a:t>
            </a:r>
          </a:p>
          <a:p>
            <a:endParaRPr lang="fr-FR" dirty="0"/>
          </a:p>
        </p:txBody>
      </p:sp>
      <p:pic>
        <p:nvPicPr>
          <p:cNvPr id="5" name="Image 4" descr="unité phalang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445224"/>
            <a:ext cx="1163968" cy="630975"/>
          </a:xfrm>
          <a:prstGeom prst="rect">
            <a:avLst/>
          </a:prstGeom>
        </p:spPr>
      </p:pic>
      <p:pic>
        <p:nvPicPr>
          <p:cNvPr id="6" name="Image 5" descr="main dro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301208"/>
            <a:ext cx="951368" cy="1168936"/>
          </a:xfrm>
          <a:prstGeom prst="rect">
            <a:avLst/>
          </a:prstGeom>
        </p:spPr>
      </p:pic>
      <p:pic>
        <p:nvPicPr>
          <p:cNvPr id="9" name="Image 8" descr="main gau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5301208"/>
            <a:ext cx="922632" cy="110162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erreurs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Ordonnance limitée dans le temps</a:t>
            </a:r>
          </a:p>
          <a:p>
            <a:r>
              <a:rPr lang="fr-FR" dirty="0"/>
              <a:t>Quantité inadéquate</a:t>
            </a:r>
          </a:p>
          <a:p>
            <a:r>
              <a:rPr lang="fr-FR" dirty="0"/>
              <a:t>La cortisone orale?</a:t>
            </a:r>
          </a:p>
          <a:p>
            <a:r>
              <a:rPr lang="fr-FR" dirty="0"/>
              <a:t>Les anti H 1?</a:t>
            </a:r>
          </a:p>
          <a:p>
            <a:r>
              <a:rPr lang="fr-FR" dirty="0"/>
              <a:t>Les anti septiques alcoolisés</a:t>
            </a:r>
          </a:p>
          <a:p>
            <a:r>
              <a:rPr lang="fr-FR" dirty="0"/>
              <a:t>Le </a:t>
            </a:r>
            <a:r>
              <a:rPr lang="fr-FR" dirty="0" err="1"/>
              <a:t>saforelle</a:t>
            </a:r>
            <a:r>
              <a:rPr lang="fr-FR" dirty="0">
                <a:sym typeface="Symbol"/>
              </a:rPr>
              <a:t></a:t>
            </a:r>
            <a:r>
              <a:rPr lang="fr-FR" dirty="0"/>
              <a:t> …</a:t>
            </a:r>
          </a:p>
          <a:p>
            <a:r>
              <a:rPr lang="fr-FR" dirty="0"/>
              <a:t>Penser que l’émollient va traiter la plaque </a:t>
            </a:r>
          </a:p>
          <a:p>
            <a:r>
              <a:rPr lang="fr-FR" dirty="0"/>
              <a:t>L’émollient seul brule sur la plaque 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Y a-t-il un traitement oral?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    Sur ordonnance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Fungizone </a:t>
            </a:r>
          </a:p>
          <a:p>
            <a:endParaRPr lang="fr-FR" dirty="0"/>
          </a:p>
          <a:p>
            <a:pPr>
              <a:buNone/>
            </a:pPr>
            <a:r>
              <a:rPr lang="fr-FR" dirty="0"/>
              <a:t>   Surtout si tt antibiotique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        En vente libre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Pro et pré biotiques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Compléments alimentaires pour éviter les antibiotiques</a:t>
            </a:r>
          </a:p>
          <a:p>
            <a:pPr>
              <a:buNone/>
            </a:pPr>
            <a:r>
              <a:rPr lang="fr-FR" dirty="0"/>
              <a:t>     Chez le plus grand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 faut-il changer le lait ?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Différence entre APLV et IPLV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Mon expérience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Quand le tt local et oral ne marchent pas : passer au lait HE </a:t>
            </a:r>
          </a:p>
          <a:p>
            <a:r>
              <a:rPr lang="fr-FR" dirty="0"/>
              <a:t>Si DA accompagnée : test+</a:t>
            </a:r>
          </a:p>
          <a:p>
            <a:endParaRPr lang="fr-FR" dirty="0"/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5102225" y="153511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dermatite  atopique qui va mal est le plus souvent un DA NON  traitée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La DA n’est pas une allergie alimentaire</a:t>
            </a:r>
          </a:p>
          <a:p>
            <a:endParaRPr lang="fr-FR" dirty="0"/>
          </a:p>
          <a:p>
            <a:r>
              <a:rPr lang="fr-FR" dirty="0"/>
              <a:t>L’attitude éducationnelle est la meilleure réponse à la corticophobie </a:t>
            </a:r>
          </a:p>
          <a:p>
            <a:endParaRPr lang="fr-FR" dirty="0"/>
          </a:p>
        </p:txBody>
      </p: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2 000 </a:t>
            </a:r>
            <a:r>
              <a:rPr lang="fr-FR" dirty="0" err="1"/>
              <a:t>000</a:t>
            </a:r>
            <a:r>
              <a:rPr lang="fr-FR" dirty="0"/>
              <a:t> enfants</a:t>
            </a:r>
          </a:p>
          <a:p>
            <a:r>
              <a:rPr lang="fr-FR" dirty="0"/>
              <a:t>2 000 </a:t>
            </a:r>
            <a:r>
              <a:rPr lang="fr-FR" dirty="0" err="1"/>
              <a:t>000</a:t>
            </a:r>
            <a:r>
              <a:rPr lang="fr-FR" dirty="0"/>
              <a:t> adultes </a:t>
            </a:r>
          </a:p>
          <a:p>
            <a:endParaRPr lang="fr-FR" dirty="0"/>
          </a:p>
          <a:p>
            <a:r>
              <a:rPr lang="fr-FR" dirty="0"/>
              <a:t>Dont 100 000 dans un état catastrophique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j’aimerai savoir de vous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Quelles sont vos difficultés?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Qu’attendez vous de cette présentation ?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D’où vient de que vous savez?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dermatite atopique, c’est quoi?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maladie génétique ?</a:t>
            </a:r>
          </a:p>
          <a:p>
            <a:r>
              <a:rPr lang="fr-FR" dirty="0"/>
              <a:t>Une maladie contagieuse ?</a:t>
            </a:r>
          </a:p>
          <a:p>
            <a:r>
              <a:rPr lang="fr-FR" dirty="0"/>
              <a:t>Une maladie ?</a:t>
            </a:r>
          </a:p>
          <a:p>
            <a:r>
              <a:rPr lang="fr-FR" dirty="0"/>
              <a:t>Une allergie ?</a:t>
            </a:r>
          </a:p>
          <a:p>
            <a:r>
              <a:rPr lang="fr-FR" dirty="0"/>
              <a:t>Du psychosomatique ?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Eczéma et eczéma ?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  Dermatite atopique</a:t>
            </a:r>
          </a:p>
        </p:txBody>
      </p:sp>
      <p:pic>
        <p:nvPicPr>
          <p:cNvPr id="14" name="Espace réservé du contenu 13" descr="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60198" y="2174875"/>
            <a:ext cx="2634192" cy="3951288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     Eczéma de contact</a:t>
            </a:r>
          </a:p>
        </p:txBody>
      </p:sp>
      <p:pic>
        <p:nvPicPr>
          <p:cNvPr id="15" name="Espace réservé du contenu 14" descr="eczema-aigu-du-visag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91231"/>
            <a:ext cx="4041775" cy="27185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 démarre souvent à 1 mois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87624" y="3212976"/>
            <a:ext cx="2808312" cy="1368152"/>
          </a:xfrm>
          <a:prstGeom prst="wedgeEllipseCallout">
            <a:avLst>
              <a:gd name="adj1" fmla="val -26983"/>
              <a:gd name="adj2" fmla="val 6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fr-FR" sz="1800" dirty="0"/>
              <a:t>Ca va durer combien de temps ?</a:t>
            </a:r>
          </a:p>
        </p:txBody>
      </p:sp>
      <p:sp>
        <p:nvSpPr>
          <p:cNvPr id="4" name="Bulle ronde 3"/>
          <p:cNvSpPr/>
          <p:nvPr/>
        </p:nvSpPr>
        <p:spPr>
          <a:xfrm>
            <a:off x="2627784" y="1484784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Qu’est ce que je fais de mal?</a:t>
            </a:r>
          </a:p>
        </p:txBody>
      </p:sp>
      <p:sp>
        <p:nvSpPr>
          <p:cNvPr id="6" name="Bulle ronde 5"/>
          <p:cNvSpPr/>
          <p:nvPr/>
        </p:nvSpPr>
        <p:spPr>
          <a:xfrm>
            <a:off x="1259632" y="4869160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Pourquoi mon bébé ?</a:t>
            </a:r>
          </a:p>
        </p:txBody>
      </p:sp>
      <p:sp>
        <p:nvSpPr>
          <p:cNvPr id="7" name="Bulle ronde 6"/>
          <p:cNvSpPr/>
          <p:nvPr/>
        </p:nvSpPr>
        <p:spPr>
          <a:xfrm>
            <a:off x="5436096" y="1484784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cortisone surtout pas !</a:t>
            </a:r>
          </a:p>
        </p:txBody>
      </p:sp>
      <p:sp>
        <p:nvSpPr>
          <p:cNvPr id="8" name="Bulle ronde 7"/>
          <p:cNvSpPr/>
          <p:nvPr/>
        </p:nvSpPr>
        <p:spPr>
          <a:xfrm>
            <a:off x="6156176" y="3068960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Tu es trop stressée!</a:t>
            </a:r>
          </a:p>
        </p:txBody>
      </p:sp>
      <p:sp>
        <p:nvSpPr>
          <p:cNvPr id="9" name="Bulle ronde 8"/>
          <p:cNvSpPr/>
          <p:nvPr/>
        </p:nvSpPr>
        <p:spPr>
          <a:xfrm>
            <a:off x="6588224" y="4725144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Arrête le lait!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dilution de la parole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copine</a:t>
            </a:r>
          </a:p>
          <a:p>
            <a:r>
              <a:rPr lang="fr-FR" dirty="0"/>
              <a:t>L’incohérence du monde médical </a:t>
            </a:r>
          </a:p>
          <a:p>
            <a:r>
              <a:rPr lang="fr-FR" dirty="0"/>
              <a:t>La pharmacie</a:t>
            </a:r>
          </a:p>
          <a:p>
            <a:r>
              <a:rPr lang="fr-FR" dirty="0"/>
              <a:t>La sage femme</a:t>
            </a:r>
          </a:p>
          <a:p>
            <a:r>
              <a:rPr lang="fr-FR" dirty="0"/>
              <a:t>Les revues</a:t>
            </a:r>
          </a:p>
          <a:p>
            <a:r>
              <a:rPr lang="fr-FR" dirty="0"/>
              <a:t>Les forums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5508104" y="3284984"/>
            <a:ext cx="3096344" cy="28803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i="1" dirty="0">
                <a:solidFill>
                  <a:srgbClr val="FFFF00"/>
                </a:solidFill>
              </a:rPr>
              <a:t>Peur</a:t>
            </a: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Relation bébé/maman</a:t>
            </a:r>
          </a:p>
        </p:txBody>
      </p:sp>
      <p:pic>
        <p:nvPicPr>
          <p:cNvPr id="9" name="Espace réservé du contenu 8" descr="mam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379386" cy="4525963"/>
          </a:xfrm>
        </p:spPr>
      </p:pic>
      <p:pic>
        <p:nvPicPr>
          <p:cNvPr id="7" name="Image 6" descr="béb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833" y="2402199"/>
            <a:ext cx="4213860" cy="3558540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4499992" y="37890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571</Words>
  <Application>Microsoft Office PowerPoint</Application>
  <PresentationFormat>Affichage à l'écran (4:3)</PresentationFormat>
  <Paragraphs>135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Thème Office</vt:lpstr>
      <vt:lpstr>La dermatite atopique et le bébé </vt:lpstr>
      <vt:lpstr>Pourquoi ? </vt:lpstr>
      <vt:lpstr>Pourquoi ? </vt:lpstr>
      <vt:lpstr>Ce que j’aimerai savoir de vous</vt:lpstr>
      <vt:lpstr>La dermatite atopique, c’est quoi?</vt:lpstr>
      <vt:lpstr>Eczéma et eczéma ? </vt:lpstr>
      <vt:lpstr>Ça démarre souvent à 1 mois</vt:lpstr>
      <vt:lpstr>La dilution de la parole </vt:lpstr>
      <vt:lpstr>Relation bébé/maman</vt:lpstr>
      <vt:lpstr>Relation maman/bébé</vt:lpstr>
      <vt:lpstr>DA </vt:lpstr>
      <vt:lpstr>DA</vt:lpstr>
      <vt:lpstr>Présentation PowerPoint</vt:lpstr>
      <vt:lpstr>Répartition suivant l’age</vt:lpstr>
      <vt:lpstr>Pourquoi faut-il traiter ?</vt:lpstr>
      <vt:lpstr>Il faut d’abord passer les obstacles</vt:lpstr>
      <vt:lpstr>L’hygiène </vt:lpstr>
      <vt:lpstr>Laver avec quoi ?</vt:lpstr>
      <vt:lpstr>Hydrater avec quoi ? </vt:lpstr>
      <vt:lpstr>Testez votre cortico connaissance </vt:lpstr>
      <vt:lpstr>Présentation PowerPoint</vt:lpstr>
      <vt:lpstr>Les bonnes pratiques </vt:lpstr>
      <vt:lpstr>Les bonnes pratiques </vt:lpstr>
      <vt:lpstr>Les erreurs</vt:lpstr>
      <vt:lpstr>Y a-t-il un traitement oral?</vt:lpstr>
      <vt:lpstr>Quand faut-il changer le lait ?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MAGALI BOUTTAZ</cp:lastModifiedBy>
  <cp:revision>47</cp:revision>
  <dcterms:created xsi:type="dcterms:W3CDTF">2017-08-07T16:31:15Z</dcterms:created>
  <dcterms:modified xsi:type="dcterms:W3CDTF">2020-10-31T17:17:59Z</dcterms:modified>
</cp:coreProperties>
</file>