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sldIdLst>
    <p:sldId id="256" r:id="rId2"/>
    <p:sldId id="289" r:id="rId3"/>
    <p:sldId id="281" r:id="rId4"/>
    <p:sldId id="308" r:id="rId5"/>
    <p:sldId id="257" r:id="rId6"/>
    <p:sldId id="290" r:id="rId7"/>
    <p:sldId id="309" r:id="rId8"/>
    <p:sldId id="284" r:id="rId9"/>
    <p:sldId id="312" r:id="rId10"/>
    <p:sldId id="313" r:id="rId11"/>
    <p:sldId id="314" r:id="rId12"/>
    <p:sldId id="315" r:id="rId13"/>
    <p:sldId id="311" r:id="rId14"/>
    <p:sldId id="292" r:id="rId15"/>
    <p:sldId id="293" r:id="rId16"/>
    <p:sldId id="286" r:id="rId17"/>
    <p:sldId id="294" r:id="rId18"/>
    <p:sldId id="287" r:id="rId19"/>
    <p:sldId id="295" r:id="rId20"/>
    <p:sldId id="296" r:id="rId21"/>
    <p:sldId id="316" r:id="rId22"/>
    <p:sldId id="317" r:id="rId23"/>
    <p:sldId id="259" r:id="rId24"/>
    <p:sldId id="268" r:id="rId25"/>
    <p:sldId id="323" r:id="rId26"/>
    <p:sldId id="270" r:id="rId27"/>
    <p:sldId id="304" r:id="rId28"/>
    <p:sldId id="269" r:id="rId29"/>
    <p:sldId id="301" r:id="rId30"/>
    <p:sldId id="321" r:id="rId31"/>
    <p:sldId id="271" r:id="rId32"/>
    <p:sldId id="322" r:id="rId33"/>
    <p:sldId id="305" r:id="rId34"/>
    <p:sldId id="303" r:id="rId35"/>
    <p:sldId id="272" r:id="rId36"/>
    <p:sldId id="297" r:id="rId37"/>
    <p:sldId id="298" r:id="rId38"/>
    <p:sldId id="325" r:id="rId39"/>
    <p:sldId id="306" r:id="rId40"/>
    <p:sldId id="307" r:id="rId41"/>
    <p:sldId id="324" r:id="rId42"/>
    <p:sldId id="300" r:id="rId43"/>
    <p:sldId id="299" r:id="rId44"/>
    <p:sldId id="280" r:id="rId45"/>
    <p:sldId id="288" r:id="rId46"/>
    <p:sldId id="327" r:id="rId4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01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1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83C3-4FA9-46D6-8954-44F57E4AD10E}" type="datetimeFigureOut">
              <a:rPr lang="fr-FR" smtClean="0"/>
              <a:pPr/>
              <a:t>10/11/2018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10731-F68C-4C57-BBEA-43499052F1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83C3-4FA9-46D6-8954-44F57E4AD10E}" type="datetimeFigureOut">
              <a:rPr lang="fr-FR" smtClean="0"/>
              <a:pPr/>
              <a:t>10/11/2018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10731-F68C-4C57-BBEA-43499052F1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83C3-4FA9-46D6-8954-44F57E4AD10E}" type="datetimeFigureOut">
              <a:rPr lang="fr-FR" smtClean="0"/>
              <a:pPr/>
              <a:t>10/11/2018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10731-F68C-4C57-BBEA-43499052F1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83C3-4FA9-46D6-8954-44F57E4AD10E}" type="datetimeFigureOut">
              <a:rPr lang="fr-FR" smtClean="0"/>
              <a:pPr/>
              <a:t>10/11/2018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10731-F68C-4C57-BBEA-43499052F1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83C3-4FA9-46D6-8954-44F57E4AD10E}" type="datetimeFigureOut">
              <a:rPr lang="fr-FR" smtClean="0"/>
              <a:pPr/>
              <a:t>10/11/2018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10731-F68C-4C57-BBEA-43499052F1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83C3-4FA9-46D6-8954-44F57E4AD10E}" type="datetimeFigureOut">
              <a:rPr lang="fr-FR" smtClean="0"/>
              <a:pPr/>
              <a:t>10/11/2018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10731-F68C-4C57-BBEA-43499052F1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83C3-4FA9-46D6-8954-44F57E4AD10E}" type="datetimeFigureOut">
              <a:rPr lang="fr-FR" smtClean="0"/>
              <a:pPr/>
              <a:t>10/11/2018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10731-F68C-4C57-BBEA-43499052F1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83C3-4FA9-46D6-8954-44F57E4AD10E}" type="datetimeFigureOut">
              <a:rPr lang="fr-FR" smtClean="0"/>
              <a:pPr/>
              <a:t>10/11/2018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10731-F68C-4C57-BBEA-43499052F1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83C3-4FA9-46D6-8954-44F57E4AD10E}" type="datetimeFigureOut">
              <a:rPr lang="fr-FR" smtClean="0"/>
              <a:pPr/>
              <a:t>10/11/2018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10731-F68C-4C57-BBEA-43499052F1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83C3-4FA9-46D6-8954-44F57E4AD10E}" type="datetimeFigureOut">
              <a:rPr lang="fr-FR" smtClean="0"/>
              <a:pPr/>
              <a:t>10/11/2018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10731-F68C-4C57-BBEA-43499052F1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83C3-4FA9-46D6-8954-44F57E4AD10E}" type="datetimeFigureOut">
              <a:rPr lang="fr-FR" smtClean="0"/>
              <a:pPr/>
              <a:t>10/11/2018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A10731-F68C-4C57-BBEA-43499052F16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17883C3-4FA9-46D6-8954-44F57E4AD10E}" type="datetimeFigureOut">
              <a:rPr lang="fr-FR" smtClean="0"/>
              <a:pPr/>
              <a:t>10/11/2018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A10731-F68C-4C57-BBEA-43499052F165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g-da.fr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MICRONUTRITION</a:t>
            </a:r>
            <a:br>
              <a:rPr lang="fr-FR" dirty="0" smtClean="0"/>
            </a:br>
            <a:r>
              <a:rPr lang="fr-FR" dirty="0" smtClean="0"/>
              <a:t>et ALIMENTATION  </a:t>
            </a:r>
            <a:br>
              <a:rPr lang="fr-FR" dirty="0" smtClean="0"/>
            </a:br>
            <a:r>
              <a:rPr lang="fr-FR" dirty="0" smtClean="0"/>
              <a:t>dans la DA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dirty="0" smtClean="0"/>
              <a:t>Magali </a:t>
            </a:r>
            <a:r>
              <a:rPr lang="fr-FR" dirty="0" err="1" smtClean="0"/>
              <a:t>Bourrel</a:t>
            </a:r>
            <a:r>
              <a:rPr lang="fr-FR" dirty="0" smtClean="0"/>
              <a:t> </a:t>
            </a:r>
            <a:r>
              <a:rPr lang="fr-FR" dirty="0" err="1" smtClean="0"/>
              <a:t>Bouttaz</a:t>
            </a:r>
            <a:endParaRPr lang="fr-FR" dirty="0" smtClean="0"/>
          </a:p>
          <a:p>
            <a:r>
              <a:rPr lang="fr-FR" dirty="0" smtClean="0"/>
              <a:t>Chambéry</a:t>
            </a: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1/ La DA : c’est quoi ?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827584" y="2286000"/>
            <a:ext cx="77724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La peau atopique est comment ? </a:t>
            </a:r>
          </a:p>
          <a:p>
            <a:endParaRPr lang="fr-FR" dirty="0" smtClean="0"/>
          </a:p>
          <a:p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                                           SECHE </a:t>
            </a:r>
          </a:p>
          <a:p>
            <a:endParaRPr lang="fr-FR" dirty="0" smtClean="0"/>
          </a:p>
          <a:p>
            <a:pPr>
              <a:buNone/>
            </a:pPr>
            <a:r>
              <a:rPr lang="fr-FR" dirty="0" smtClean="0"/>
              <a:t> </a:t>
            </a:r>
          </a:p>
        </p:txBody>
      </p:sp>
      <p:sp>
        <p:nvSpPr>
          <p:cNvPr id="4" name="Flèche droite 3"/>
          <p:cNvSpPr/>
          <p:nvPr/>
        </p:nvSpPr>
        <p:spPr>
          <a:xfrm>
            <a:off x="2771800" y="414908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1/ La DA : c’est quoi ?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827584" y="2286000"/>
            <a:ext cx="77724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La peau atopique est comment ?                 Sèche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Comment ramener de l’eau à la peau?</a:t>
            </a:r>
          </a:p>
          <a:p>
            <a:endParaRPr lang="fr-FR" dirty="0" smtClean="0"/>
          </a:p>
          <a:p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                                           </a:t>
            </a:r>
          </a:p>
          <a:p>
            <a:endParaRPr lang="fr-FR" dirty="0" smtClean="0"/>
          </a:p>
          <a:p>
            <a:pPr>
              <a:buNone/>
            </a:pPr>
            <a:r>
              <a:rPr lang="fr-FR" dirty="0" smtClean="0"/>
              <a:t> </a:t>
            </a:r>
          </a:p>
        </p:txBody>
      </p:sp>
      <p:sp>
        <p:nvSpPr>
          <p:cNvPr id="4" name="Flèche droite 3"/>
          <p:cNvSpPr/>
          <p:nvPr/>
        </p:nvSpPr>
        <p:spPr>
          <a:xfrm>
            <a:off x="5364088" y="234888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1/ La DA : c’est quoi ?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827584" y="2286000"/>
            <a:ext cx="7772400" cy="4572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dirty="0" smtClean="0"/>
              <a:t>La peau atopique est comment ?                 Sèche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Comment ramener de l’eau à la peau?</a:t>
            </a:r>
          </a:p>
          <a:p>
            <a:pPr>
              <a:buNone/>
            </a:pPr>
            <a:r>
              <a:rPr lang="fr-FR" dirty="0" smtClean="0"/>
              <a:t>                      </a:t>
            </a:r>
          </a:p>
          <a:p>
            <a:pPr>
              <a:buNone/>
            </a:pPr>
            <a:r>
              <a:rPr lang="fr-FR" dirty="0" smtClean="0"/>
              <a:t>                                 </a:t>
            </a:r>
          </a:p>
          <a:p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                                           </a:t>
            </a:r>
          </a:p>
          <a:p>
            <a:endParaRPr lang="fr-FR" dirty="0" smtClean="0"/>
          </a:p>
          <a:p>
            <a:pPr>
              <a:buNone/>
            </a:pPr>
            <a:r>
              <a:rPr lang="fr-FR" dirty="0" smtClean="0"/>
              <a:t> </a:t>
            </a:r>
          </a:p>
        </p:txBody>
      </p:sp>
      <p:sp>
        <p:nvSpPr>
          <p:cNvPr id="4" name="Flèche droite 3"/>
          <p:cNvSpPr/>
          <p:nvPr/>
        </p:nvSpPr>
        <p:spPr>
          <a:xfrm>
            <a:off x="5364088" y="220486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pic>
        <p:nvPicPr>
          <p:cNvPr id="5" name="Image 4" descr="arros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3861048"/>
            <a:ext cx="2895600" cy="1013460"/>
          </a:xfrm>
          <a:prstGeom prst="rect">
            <a:avLst/>
          </a:prstGeom>
        </p:spPr>
      </p:pic>
      <p:pic>
        <p:nvPicPr>
          <p:cNvPr id="6" name="Image 5" descr="boi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717032"/>
            <a:ext cx="2202180" cy="1333500"/>
          </a:xfrm>
          <a:prstGeom prst="rect">
            <a:avLst/>
          </a:prstGeom>
        </p:spPr>
      </p:pic>
      <p:pic>
        <p:nvPicPr>
          <p:cNvPr id="7" name="Image 6" descr="hydra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4653136"/>
            <a:ext cx="1973580" cy="14782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1/ La DA : c’est quoi ?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827584" y="2286000"/>
            <a:ext cx="7772400" cy="4572000"/>
          </a:xfrm>
        </p:spPr>
        <p:txBody>
          <a:bodyPr/>
          <a:lstStyle/>
          <a:p>
            <a:r>
              <a:rPr lang="fr-FR" dirty="0" smtClean="0"/>
              <a:t>La peau est comment ?                 Sèche</a:t>
            </a:r>
          </a:p>
          <a:p>
            <a:r>
              <a:rPr lang="fr-FR" dirty="0" smtClean="0"/>
              <a:t>Sec veut dire quoi ?                       Manque d’eau</a:t>
            </a:r>
          </a:p>
          <a:p>
            <a:r>
              <a:rPr lang="fr-FR" dirty="0" smtClean="0"/>
              <a:t>Hydrater : pourquoi ?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Elle manque d’eau car elle </a:t>
            </a:r>
            <a:r>
              <a:rPr lang="fr-FR" dirty="0" smtClean="0">
                <a:solidFill>
                  <a:schemeClr val="accent1"/>
                </a:solidFill>
              </a:rPr>
              <a:t>manque de gras</a:t>
            </a:r>
            <a:r>
              <a:rPr lang="fr-FR" dirty="0" smtClean="0"/>
              <a:t> 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5" name="Flèche droite 4"/>
          <p:cNvSpPr/>
          <p:nvPr/>
        </p:nvSpPr>
        <p:spPr>
          <a:xfrm>
            <a:off x="4355976" y="227687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6"/>
          <p:cNvSpPr/>
          <p:nvPr/>
        </p:nvSpPr>
        <p:spPr>
          <a:xfrm>
            <a:off x="4355976" y="27809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verre plein 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3688" y="4149080"/>
            <a:ext cx="2289810" cy="1373954"/>
          </a:xfrm>
          <a:prstGeom prst="rect">
            <a:avLst/>
          </a:prstGeom>
        </p:spPr>
      </p:pic>
      <p:pic>
        <p:nvPicPr>
          <p:cNvPr id="10" name="Image 9" descr="verres pleins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20072" y="4077072"/>
            <a:ext cx="2285886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1/ La DA : c’est quoi ?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Où se situe le manque de gras ?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C’est au niveau du ciment que se situe le Pb</a:t>
            </a:r>
          </a:p>
          <a:p>
            <a:pPr>
              <a:buNone/>
            </a:pPr>
            <a:r>
              <a:rPr lang="fr-FR" dirty="0" smtClean="0"/>
              <a:t>   Pas uniquement les corps gras …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  <p:pic>
        <p:nvPicPr>
          <p:cNvPr id="4" name="Image 3" descr="20170611_12065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1600" y="2564904"/>
            <a:ext cx="3036364" cy="1800000"/>
          </a:xfrm>
          <a:prstGeom prst="rect">
            <a:avLst/>
          </a:prstGeom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436096" y="2780928"/>
            <a:ext cx="914400" cy="4873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5364088" y="3429000"/>
            <a:ext cx="914400" cy="55937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7596336" y="2780928"/>
            <a:ext cx="914400" cy="4873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6084168" y="4365104"/>
            <a:ext cx="914400" cy="4873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7812360" y="3356992"/>
            <a:ext cx="914400" cy="4873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588224" y="3717032"/>
            <a:ext cx="914400" cy="4873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6588224" y="3068960"/>
            <a:ext cx="914400" cy="4873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13" name="Connecteur en angle 12"/>
          <p:cNvCxnSpPr/>
          <p:nvPr/>
        </p:nvCxnSpPr>
        <p:spPr>
          <a:xfrm rot="16200000" flipH="1">
            <a:off x="5508104" y="3068960"/>
            <a:ext cx="3024336" cy="1152128"/>
          </a:xfrm>
          <a:prstGeom prst="bentConnector3">
            <a:avLst>
              <a:gd name="adj1" fmla="val 50000"/>
            </a:avLst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V="1">
            <a:off x="4932040" y="2276872"/>
            <a:ext cx="144016" cy="25922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6516216" y="1916832"/>
            <a:ext cx="1296144" cy="914400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AIR</a:t>
            </a:r>
            <a:endParaRPr lang="fr-FR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7092280" y="5445224"/>
            <a:ext cx="1800200" cy="1224136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Pollens</a:t>
            </a:r>
          </a:p>
          <a:p>
            <a:pPr algn="ctr"/>
            <a:r>
              <a:rPr lang="fr-FR" dirty="0" smtClean="0"/>
              <a:t>Pollution</a:t>
            </a:r>
          </a:p>
          <a:p>
            <a:pPr algn="ctr"/>
            <a:r>
              <a:rPr lang="fr-FR" dirty="0" smtClean="0"/>
              <a:t>Poils</a:t>
            </a:r>
          </a:p>
          <a:p>
            <a:pPr algn="ctr"/>
            <a:r>
              <a:rPr lang="fr-FR" dirty="0" smtClean="0"/>
              <a:t>Poussière</a:t>
            </a:r>
            <a:endParaRPr lang="fr-F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1/ La DA : c’est quoi ?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Quelles conséquences ?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  <p:pic>
        <p:nvPicPr>
          <p:cNvPr id="4" name="Image 3" descr="pepier film alimentaire.jpg"/>
          <p:cNvPicPr/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876153" y="2380431"/>
            <a:ext cx="2145704" cy="2946698"/>
          </a:xfrm>
          <a:prstGeom prst="rect">
            <a:avLst/>
          </a:prstGeom>
        </p:spPr>
      </p:pic>
      <p:pic>
        <p:nvPicPr>
          <p:cNvPr id="5" name="Image 4" descr="eponge.jpg"/>
          <p:cNvPicPr/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619896" y="2453112"/>
            <a:ext cx="2088233" cy="274386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1/ La DA : c’est quoi?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Une maladie </a:t>
            </a:r>
            <a:r>
              <a:rPr lang="fr-FR" dirty="0" err="1" smtClean="0"/>
              <a:t>épigénétique</a:t>
            </a:r>
            <a:endParaRPr lang="fr-FR" dirty="0" smtClean="0"/>
          </a:p>
          <a:p>
            <a:r>
              <a:rPr lang="fr-FR" dirty="0" smtClean="0"/>
              <a:t>Une barrière cutanée poreuse</a:t>
            </a:r>
          </a:p>
          <a:p>
            <a:r>
              <a:rPr lang="fr-FR" dirty="0" smtClean="0"/>
              <a:t>Un système immunitaire </a:t>
            </a:r>
            <a:r>
              <a:rPr lang="fr-FR" dirty="0" smtClean="0">
                <a:solidFill>
                  <a:srgbClr val="FF0000"/>
                </a:solidFill>
              </a:rPr>
              <a:t>inné </a:t>
            </a:r>
            <a:r>
              <a:rPr lang="fr-FR" dirty="0" smtClean="0"/>
              <a:t>activé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4" name="Image 3" descr="lance flamm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07904" y="3789040"/>
            <a:ext cx="2016224" cy="216024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1/ La DA  : c’est quoi ? </a:t>
            </a:r>
            <a:endParaRPr lang="fr-FR" dirty="0"/>
          </a:p>
        </p:txBody>
      </p:sp>
      <p:pic>
        <p:nvPicPr>
          <p:cNvPr id="4" name="Espace réservé du contenu 3" descr="peau chevelue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996952"/>
            <a:ext cx="4499992" cy="3020560"/>
          </a:xfrm>
          <a:prstGeom prst="rect">
            <a:avLst/>
          </a:prstGeom>
        </p:spPr>
      </p:pic>
      <p:pic>
        <p:nvPicPr>
          <p:cNvPr id="5" name="Image 4" descr="peau aopique 6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76056" y="3068960"/>
            <a:ext cx="3472965" cy="286018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1/ La DA : c’est quoi?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389120"/>
          </a:xfrm>
        </p:spPr>
        <p:txBody>
          <a:bodyPr/>
          <a:lstStyle/>
          <a:p>
            <a:r>
              <a:rPr lang="fr-FR" dirty="0" smtClean="0"/>
              <a:t>Une maladie </a:t>
            </a:r>
            <a:r>
              <a:rPr lang="fr-FR" dirty="0" err="1" smtClean="0"/>
              <a:t>épigénétique</a:t>
            </a:r>
            <a:endParaRPr lang="fr-FR" dirty="0" smtClean="0"/>
          </a:p>
          <a:p>
            <a:r>
              <a:rPr lang="fr-FR" dirty="0" smtClean="0"/>
              <a:t>Une barrière cutanée poreuse</a:t>
            </a:r>
          </a:p>
          <a:p>
            <a:r>
              <a:rPr lang="fr-FR" dirty="0" smtClean="0"/>
              <a:t>Un système immunitaire inné activé</a:t>
            </a:r>
          </a:p>
          <a:p>
            <a:r>
              <a:rPr lang="fr-FR" dirty="0" smtClean="0"/>
              <a:t>Un biotope déséquilibré au profit du staphylocoque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1/ La DA : c’est quoi ? 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La peau est connectée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fr-FR" dirty="0" smtClean="0"/>
              <a:t>                                 </a:t>
            </a:r>
          </a:p>
          <a:p>
            <a:endParaRPr lang="fr-FR" dirty="0" smtClean="0"/>
          </a:p>
          <a:p>
            <a:pPr>
              <a:buNone/>
            </a:pPr>
            <a:r>
              <a:rPr lang="fr-FR" sz="6000" dirty="0" smtClean="0"/>
              <a:t>   </a:t>
            </a:r>
            <a:r>
              <a:rPr lang="fr-FR" sz="6000" b="1" dirty="0" smtClean="0"/>
              <a:t> </a:t>
            </a:r>
            <a:r>
              <a:rPr lang="fr-FR" sz="7400" b="1" dirty="0" smtClean="0"/>
              <a:t>au cerveau  </a:t>
            </a:r>
            <a:r>
              <a:rPr lang="fr-FR" sz="7400" dirty="0" smtClean="0"/>
              <a:t>: </a:t>
            </a:r>
          </a:p>
          <a:p>
            <a:pPr>
              <a:buNone/>
            </a:pPr>
            <a:r>
              <a:rPr lang="fr-FR" sz="9600" dirty="0" smtClean="0"/>
              <a:t>Neuromédiateurs</a:t>
            </a:r>
          </a:p>
          <a:p>
            <a:pPr>
              <a:buNone/>
            </a:pPr>
            <a:r>
              <a:rPr lang="fr-FR" sz="9600" dirty="0" smtClean="0"/>
              <a:t>Hormones de stress</a:t>
            </a:r>
          </a:p>
          <a:p>
            <a:pPr>
              <a:buNone/>
            </a:pPr>
            <a:endParaRPr lang="fr-FR" sz="7400" dirty="0" smtClean="0"/>
          </a:p>
          <a:p>
            <a:pPr>
              <a:buNone/>
            </a:pPr>
            <a:r>
              <a:rPr lang="fr-FR" sz="7400" dirty="0" smtClean="0"/>
              <a:t>    </a:t>
            </a:r>
            <a:r>
              <a:rPr lang="fr-FR" sz="7400" b="1" dirty="0" smtClean="0"/>
              <a:t>au tube digestif : </a:t>
            </a:r>
          </a:p>
          <a:p>
            <a:pPr>
              <a:buNone/>
            </a:pPr>
            <a:r>
              <a:rPr lang="fr-FR" sz="9600" dirty="0" smtClean="0"/>
              <a:t>Alimentation </a:t>
            </a:r>
          </a:p>
          <a:p>
            <a:pPr>
              <a:buNone/>
            </a:pPr>
            <a:r>
              <a:rPr lang="fr-FR" sz="9600" dirty="0" smtClean="0"/>
              <a:t>Digestion</a:t>
            </a:r>
          </a:p>
          <a:p>
            <a:pPr>
              <a:buNone/>
            </a:pPr>
            <a:r>
              <a:rPr lang="fr-FR" sz="9600" dirty="0" smtClean="0"/>
              <a:t>Flore intestinale</a:t>
            </a:r>
          </a:p>
          <a:p>
            <a:pPr>
              <a:buNone/>
            </a:pPr>
            <a:r>
              <a:rPr lang="fr-FR" sz="9600" dirty="0" smtClean="0"/>
              <a:t>Paroi du grêle</a:t>
            </a:r>
          </a:p>
          <a:p>
            <a:pPr>
              <a:buNone/>
            </a:pPr>
            <a:endParaRPr lang="fr-FR" sz="8000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endParaRPr lang="fr-FR" dirty="0" smtClean="0"/>
          </a:p>
          <a:p>
            <a:pPr>
              <a:buNone/>
            </a:pPr>
            <a:r>
              <a:rPr lang="fr-FR" dirty="0" smtClean="0"/>
              <a:t>    </a:t>
            </a:r>
            <a:endParaRPr lang="fr-FR" dirty="0"/>
          </a:p>
        </p:txBody>
      </p:sp>
      <p:pic>
        <p:nvPicPr>
          <p:cNvPr id="10" name="Espace réservé du contenu 9" descr="peau connectée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096192" y="3119596"/>
            <a:ext cx="3139440" cy="263652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   La micro nutrition par  IEDM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dirty="0" smtClean="0"/>
              <a:t>La </a:t>
            </a:r>
            <a:r>
              <a:rPr lang="fr-FR" dirty="0" err="1" smtClean="0"/>
              <a:t>Micronutrition</a:t>
            </a:r>
            <a:r>
              <a:rPr lang="fr-FR" dirty="0" smtClean="0"/>
              <a:t>, une approche de la nutrition médicalisée adaptée à chacun...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La </a:t>
            </a:r>
            <a:r>
              <a:rPr lang="fr-FR" dirty="0" err="1" smtClean="0"/>
              <a:t>Micronutrition</a:t>
            </a:r>
            <a:r>
              <a:rPr lang="fr-FR" dirty="0" smtClean="0"/>
              <a:t> consiste à satisfaire les besoins en micronutriments de l’individu, par une alimentation diversifiée, associée si nécessaire à une complémentation personnalisée. Elle trouve ses fondements dans les recherches effectuées sur les liens avérés entre alimentation, santé et prévention.</a:t>
            </a:r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1/ La DA : c’est quoi ? 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755576" y="2132856"/>
            <a:ext cx="77724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                    La peau est un émonctoire </a:t>
            </a:r>
          </a:p>
          <a:p>
            <a:pPr>
              <a:buNone/>
            </a:pPr>
            <a:r>
              <a:rPr lang="fr-FR" dirty="0" smtClean="0"/>
              <a:t>             </a:t>
            </a:r>
          </a:p>
          <a:p>
            <a:pPr>
              <a:buNone/>
            </a:pPr>
            <a:r>
              <a:rPr lang="fr-FR" dirty="0" smtClean="0"/>
              <a:t>   Hypothèse de </a:t>
            </a:r>
            <a:r>
              <a:rPr lang="fr-FR" dirty="0" err="1" smtClean="0"/>
              <a:t>Seignalet</a:t>
            </a:r>
            <a:r>
              <a:rPr lang="fr-FR" dirty="0" smtClean="0"/>
              <a:t> :  (1936/2003)</a:t>
            </a:r>
          </a:p>
          <a:p>
            <a:pPr>
              <a:buNone/>
            </a:pPr>
            <a:r>
              <a:rPr lang="fr-FR" dirty="0" smtClean="0"/>
              <a:t>   cellules inflammatoires qui traversent la peau</a:t>
            </a:r>
          </a:p>
          <a:p>
            <a:pPr>
              <a:buNone/>
            </a:pPr>
            <a:r>
              <a:rPr lang="fr-FR" dirty="0" smtClean="0"/>
              <a:t>   pour éliminer les toxines                   </a:t>
            </a:r>
            <a:r>
              <a:rPr lang="fr-FR" dirty="0" smtClean="0">
                <a:solidFill>
                  <a:srgbClr val="FF0000"/>
                </a:solidFill>
              </a:rPr>
              <a:t>faut que ça sorte!</a:t>
            </a:r>
          </a:p>
          <a:p>
            <a:pPr>
              <a:buNone/>
            </a:pPr>
            <a:endParaRPr lang="fr-FR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</a:rPr>
              <a:t>  </a:t>
            </a:r>
            <a:r>
              <a:rPr lang="fr-FR" dirty="0" smtClean="0"/>
              <a:t>Les émonctoires </a:t>
            </a:r>
            <a:r>
              <a:rPr lang="fr-FR" dirty="0" smtClean="0"/>
              <a:t>cutanés naturels </a:t>
            </a:r>
            <a:r>
              <a:rPr lang="fr-FR" dirty="0" smtClean="0"/>
              <a:t>sont :</a:t>
            </a:r>
          </a:p>
          <a:p>
            <a:pPr>
              <a:buNone/>
            </a:pPr>
            <a:r>
              <a:rPr lang="fr-FR" dirty="0" smtClean="0"/>
              <a:t>                  la glande sébacée</a:t>
            </a:r>
          </a:p>
          <a:p>
            <a:pPr>
              <a:buNone/>
            </a:pPr>
            <a:r>
              <a:rPr lang="fr-FR" dirty="0" smtClean="0"/>
              <a:t>                  </a:t>
            </a:r>
            <a:r>
              <a:rPr lang="fr-FR" dirty="0" smtClean="0">
                <a:solidFill>
                  <a:srgbClr val="FF0000"/>
                </a:solidFill>
              </a:rPr>
              <a:t>la glande sudorale  :  agit sur le biotope </a:t>
            </a:r>
          </a:p>
          <a:p>
            <a:pPr>
              <a:buNone/>
            </a:pPr>
            <a:r>
              <a:rPr lang="fr-FR" dirty="0" smtClean="0"/>
              <a:t>    </a:t>
            </a:r>
          </a:p>
          <a:p>
            <a:pPr>
              <a:buNone/>
            </a:pPr>
            <a:r>
              <a:rPr lang="fr-FR" dirty="0" smtClean="0"/>
              <a:t>    </a:t>
            </a:r>
            <a:endParaRPr lang="fr-FR" dirty="0"/>
          </a:p>
        </p:txBody>
      </p:sp>
      <p:sp>
        <p:nvSpPr>
          <p:cNvPr id="7" name="Flèche droite 6"/>
          <p:cNvSpPr/>
          <p:nvPr/>
        </p:nvSpPr>
        <p:spPr>
          <a:xfrm>
            <a:off x="4572000" y="407707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droite 7"/>
          <p:cNvSpPr/>
          <p:nvPr/>
        </p:nvSpPr>
        <p:spPr>
          <a:xfrm>
            <a:off x="1043608" y="594928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8"/>
          <p:cNvSpPr/>
          <p:nvPr/>
        </p:nvSpPr>
        <p:spPr>
          <a:xfrm>
            <a:off x="1043608" y="544522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     3 familles de soignants</a:t>
            </a:r>
            <a:endParaRPr lang="fr-FR" dirty="0"/>
          </a:p>
        </p:txBody>
      </p:sp>
      <p:pic>
        <p:nvPicPr>
          <p:cNvPr id="4" name="Espace réservé du contenu 3" descr="medeci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2132856"/>
            <a:ext cx="3566160" cy="822960"/>
          </a:xfrm>
        </p:spPr>
      </p:pic>
      <p:pic>
        <p:nvPicPr>
          <p:cNvPr id="5" name="Image 4" descr="tribu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3933056"/>
            <a:ext cx="1676400" cy="1744980"/>
          </a:xfrm>
          <a:prstGeom prst="rect">
            <a:avLst/>
          </a:prstGeom>
        </p:spPr>
      </p:pic>
      <p:pic>
        <p:nvPicPr>
          <p:cNvPr id="6" name="Image 5" descr="tribu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3789040"/>
            <a:ext cx="1668780" cy="1752600"/>
          </a:xfrm>
          <a:prstGeom prst="rect">
            <a:avLst/>
          </a:prstGeom>
        </p:spPr>
      </p:pic>
      <p:pic>
        <p:nvPicPr>
          <p:cNvPr id="1026" name="Picture 2" descr="D:\Document de Utilisateur\Mes Documents\Magali\DA\images\c'est dans la tê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3356992"/>
            <a:ext cx="2076450" cy="2200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     3 familles de soignants</a:t>
            </a:r>
            <a:endParaRPr lang="fr-FR" dirty="0"/>
          </a:p>
        </p:txBody>
      </p:sp>
      <p:pic>
        <p:nvPicPr>
          <p:cNvPr id="4" name="Espace réservé du contenu 3" descr="medeci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988840"/>
            <a:ext cx="3566160" cy="822960"/>
          </a:xfrm>
        </p:spPr>
      </p:pic>
      <p:pic>
        <p:nvPicPr>
          <p:cNvPr id="5" name="Image 4" descr="tribu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068960"/>
            <a:ext cx="1676400" cy="1744980"/>
          </a:xfrm>
          <a:prstGeom prst="rect">
            <a:avLst/>
          </a:prstGeom>
        </p:spPr>
      </p:pic>
      <p:pic>
        <p:nvPicPr>
          <p:cNvPr id="6" name="Image 5" descr="tribu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3068960"/>
            <a:ext cx="1668780" cy="1752600"/>
          </a:xfrm>
          <a:prstGeom prst="rect">
            <a:avLst/>
          </a:prstGeom>
        </p:spPr>
      </p:pic>
      <p:pic>
        <p:nvPicPr>
          <p:cNvPr id="1026" name="Picture 2" descr="D:\Document de Utilisateur\Mes Documents\Magali\DA\images\c'est dans la tê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3068960"/>
            <a:ext cx="1656184" cy="1754947"/>
          </a:xfrm>
          <a:prstGeom prst="rect">
            <a:avLst/>
          </a:prstGeom>
          <a:noFill/>
        </p:spPr>
      </p:pic>
      <p:pic>
        <p:nvPicPr>
          <p:cNvPr id="2050" name="Picture 2" descr="D:\Document de Utilisateur\Mes Documents\Magali\DA\dessin Eric\dessins Eric\le deni de la maladi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2852936"/>
            <a:ext cx="1573213" cy="3014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1/ La DA : c’est quoi ?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                                Faire le jeu de l’incendie </a:t>
            </a:r>
            <a:endParaRPr lang="fr-FR" dirty="0"/>
          </a:p>
        </p:txBody>
      </p:sp>
      <p:pic>
        <p:nvPicPr>
          <p:cNvPr id="5" name="Picture 2" descr="D:\Document de Utilisateur\Mes Documents\Magali\DA\dessin Eric\dessins Eric\incendie et boite d'allumettes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843808" y="2276872"/>
            <a:ext cx="3318612" cy="2639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1/ La DA : c’est quoi ? </a:t>
            </a:r>
            <a:endParaRPr lang="fr-FR" dirty="0"/>
          </a:p>
        </p:txBody>
      </p:sp>
      <p:pic>
        <p:nvPicPr>
          <p:cNvPr id="17" name="Espace réservé du contenu 16" descr="incend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72968" y="2721705"/>
            <a:ext cx="2798064" cy="2816352"/>
          </a:xfrm>
        </p:spPr>
      </p:pic>
      <p:pic>
        <p:nvPicPr>
          <p:cNvPr id="6" name="Espace réservé du contenu 3" descr="boite allumett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2420889"/>
            <a:ext cx="1404000" cy="1017059"/>
          </a:xfrm>
          <a:prstGeom prst="rect">
            <a:avLst/>
          </a:prstGeom>
        </p:spPr>
      </p:pic>
      <p:pic>
        <p:nvPicPr>
          <p:cNvPr id="7" name="Espace réservé du contenu 3" descr="boite allumett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916832"/>
            <a:ext cx="1422179" cy="1030228"/>
          </a:xfrm>
          <a:prstGeom prst="rect">
            <a:avLst/>
          </a:prstGeom>
        </p:spPr>
      </p:pic>
      <p:pic>
        <p:nvPicPr>
          <p:cNvPr id="8" name="Espace réservé du contenu 3" descr="boite allumett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1988840"/>
            <a:ext cx="1422179" cy="1030228"/>
          </a:xfrm>
          <a:prstGeom prst="rect">
            <a:avLst/>
          </a:prstGeom>
        </p:spPr>
      </p:pic>
      <p:pic>
        <p:nvPicPr>
          <p:cNvPr id="9" name="Espace réservé du contenu 3" descr="boite allumett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6008" y="4373488"/>
            <a:ext cx="1422179" cy="1030228"/>
          </a:xfrm>
          <a:prstGeom prst="rect">
            <a:avLst/>
          </a:prstGeom>
        </p:spPr>
      </p:pic>
      <p:pic>
        <p:nvPicPr>
          <p:cNvPr id="10" name="Espace réservé du contenu 3" descr="boite allumett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4149080"/>
            <a:ext cx="1422179" cy="1030228"/>
          </a:xfrm>
          <a:prstGeom prst="rect">
            <a:avLst/>
          </a:prstGeom>
        </p:spPr>
      </p:pic>
      <p:sp>
        <p:nvSpPr>
          <p:cNvPr id="11" name="Rectangle à coins arrondis 10"/>
          <p:cNvSpPr/>
          <p:nvPr/>
        </p:nvSpPr>
        <p:spPr>
          <a:xfrm>
            <a:off x="1296916" y="5402820"/>
            <a:ext cx="122413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La peau sèche </a:t>
            </a:r>
            <a:endParaRPr lang="fr-FR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1835696" y="3429000"/>
            <a:ext cx="1130424" cy="57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Air ambiant</a:t>
            </a:r>
            <a:endParaRPr lang="fr-FR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4427984" y="3068960"/>
            <a:ext cx="120243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Biotope cutané</a:t>
            </a:r>
            <a:endParaRPr lang="fr-FR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6948264" y="3068960"/>
            <a:ext cx="141845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Biotope intestinal</a:t>
            </a:r>
            <a:endParaRPr lang="fr-FR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7092280" y="5157192"/>
            <a:ext cx="91440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 stress</a:t>
            </a:r>
            <a:endParaRPr lang="fr-F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1/ La DA : c’est quoi ? </a:t>
            </a:r>
            <a:endParaRPr lang="fr-FR" dirty="0"/>
          </a:p>
        </p:txBody>
      </p:sp>
      <p:pic>
        <p:nvPicPr>
          <p:cNvPr id="17" name="Espace réservé du contenu 16" descr="incend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5856" y="4041648"/>
            <a:ext cx="2798064" cy="2816352"/>
          </a:xfrm>
        </p:spPr>
      </p:pic>
      <p:pic>
        <p:nvPicPr>
          <p:cNvPr id="6" name="Espace réservé du contenu 3" descr="boite allumett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2420889"/>
            <a:ext cx="1404000" cy="1017059"/>
          </a:xfrm>
          <a:prstGeom prst="rect">
            <a:avLst/>
          </a:prstGeom>
        </p:spPr>
      </p:pic>
      <p:pic>
        <p:nvPicPr>
          <p:cNvPr id="7" name="Espace réservé du contenu 3" descr="boite allumett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916832"/>
            <a:ext cx="1422179" cy="1030228"/>
          </a:xfrm>
          <a:prstGeom prst="rect">
            <a:avLst/>
          </a:prstGeom>
        </p:spPr>
      </p:pic>
      <p:pic>
        <p:nvPicPr>
          <p:cNvPr id="8" name="Espace réservé du contenu 3" descr="boite allumett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1988840"/>
            <a:ext cx="1422179" cy="1030228"/>
          </a:xfrm>
          <a:prstGeom prst="rect">
            <a:avLst/>
          </a:prstGeom>
        </p:spPr>
      </p:pic>
      <p:pic>
        <p:nvPicPr>
          <p:cNvPr id="9" name="Espace réservé du contenu 3" descr="boite allumett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6008" y="4373488"/>
            <a:ext cx="1422179" cy="1030228"/>
          </a:xfrm>
          <a:prstGeom prst="rect">
            <a:avLst/>
          </a:prstGeom>
        </p:spPr>
      </p:pic>
      <p:pic>
        <p:nvPicPr>
          <p:cNvPr id="10" name="Espace réservé du contenu 3" descr="boite allumett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4077072"/>
            <a:ext cx="1422179" cy="1030228"/>
          </a:xfrm>
          <a:prstGeom prst="rect">
            <a:avLst/>
          </a:prstGeom>
        </p:spPr>
      </p:pic>
      <p:sp>
        <p:nvSpPr>
          <p:cNvPr id="11" name="Rectangle à coins arrondis 10"/>
          <p:cNvSpPr/>
          <p:nvPr/>
        </p:nvSpPr>
        <p:spPr>
          <a:xfrm>
            <a:off x="1296916" y="5402820"/>
            <a:ext cx="122413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La peau sèche </a:t>
            </a:r>
            <a:endParaRPr lang="fr-FR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1835696" y="3429000"/>
            <a:ext cx="1130424" cy="57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Air ambiant</a:t>
            </a:r>
            <a:endParaRPr lang="fr-FR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4355976" y="3212976"/>
            <a:ext cx="120243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Biotope cutané</a:t>
            </a:r>
            <a:endParaRPr lang="fr-FR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6948264" y="3068960"/>
            <a:ext cx="141845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 tube digestif</a:t>
            </a:r>
            <a:endParaRPr lang="fr-FR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7092280" y="5157192"/>
            <a:ext cx="91440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 stress</a:t>
            </a:r>
            <a:endParaRPr lang="fr-FR" dirty="0"/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2267744" y="5157192"/>
            <a:ext cx="129614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H="1">
            <a:off x="1907704" y="4149080"/>
            <a:ext cx="7200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H="1">
            <a:off x="2384385" y="3284984"/>
            <a:ext cx="1683559" cy="16342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4283968" y="3356992"/>
            <a:ext cx="0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 flipH="1">
            <a:off x="5081286" y="3437681"/>
            <a:ext cx="1770927" cy="17593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 flipH="1">
            <a:off x="5724128" y="3140968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 flipH="1">
            <a:off x="5364088" y="5157192"/>
            <a:ext cx="165618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/>
          <p:nvPr/>
        </p:nvCxnSpPr>
        <p:spPr>
          <a:xfrm flipV="1">
            <a:off x="6948264" y="4077072"/>
            <a:ext cx="0" cy="8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fr-FR" dirty="0" smtClean="0"/>
              <a:t>2/                S.I.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Alimentation 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fr-FR" dirty="0" err="1" smtClean="0"/>
              <a:t>Micronutrition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De saison, équilibrée</a:t>
            </a:r>
          </a:p>
          <a:p>
            <a:r>
              <a:rPr lang="fr-FR" dirty="0" smtClean="0"/>
              <a:t>Pas de cuisine industrielle</a:t>
            </a:r>
          </a:p>
          <a:p>
            <a:r>
              <a:rPr lang="fr-FR" dirty="0" smtClean="0"/>
              <a:t>Pas de grignotage</a:t>
            </a:r>
          </a:p>
          <a:p>
            <a:r>
              <a:rPr lang="fr-FR" u="sng" dirty="0" smtClean="0"/>
              <a:t>Fuir les mauvais corps gras</a:t>
            </a:r>
          </a:p>
          <a:p>
            <a:r>
              <a:rPr lang="fr-FR" u="sng" dirty="0" smtClean="0"/>
              <a:t>Choisir les bons corps gras</a:t>
            </a:r>
          </a:p>
          <a:p>
            <a:endParaRPr lang="fr-FR" dirty="0" smtClean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i="1" dirty="0" smtClean="0">
                <a:solidFill>
                  <a:schemeClr val="accent1"/>
                </a:solidFill>
              </a:rPr>
              <a:t>Manganèse +</a:t>
            </a:r>
          </a:p>
          <a:p>
            <a:r>
              <a:rPr lang="fr-FR" i="1" dirty="0" smtClean="0">
                <a:solidFill>
                  <a:schemeClr val="accent1"/>
                </a:solidFill>
              </a:rPr>
              <a:t>Les oméga 3 </a:t>
            </a:r>
          </a:p>
          <a:p>
            <a:r>
              <a:rPr lang="fr-FR" i="1" dirty="0" smtClean="0">
                <a:solidFill>
                  <a:schemeClr val="accent1"/>
                </a:solidFill>
              </a:rPr>
              <a:t>La vitamine D</a:t>
            </a:r>
          </a:p>
          <a:p>
            <a:r>
              <a:rPr lang="fr-FR" i="1" dirty="0" smtClean="0">
                <a:solidFill>
                  <a:schemeClr val="accent1"/>
                </a:solidFill>
              </a:rPr>
              <a:t>Les pro biotiques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Les anti radicaux libres ?</a:t>
            </a:r>
          </a:p>
          <a:p>
            <a:r>
              <a:rPr lang="fr-FR" dirty="0" smtClean="0"/>
              <a:t>Les systèmes enzymatiques : SOD ? GPX ?</a:t>
            </a:r>
          </a:p>
          <a:p>
            <a:endParaRPr lang="fr-FR" dirty="0"/>
          </a:p>
        </p:txBody>
      </p:sp>
      <p:pic>
        <p:nvPicPr>
          <p:cNvPr id="4" name="Espace réservé du contenu 16" descr="incend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404664"/>
            <a:ext cx="1573889" cy="158417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corps gras  et l’alimentation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Les mauvais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fr-FR" dirty="0" smtClean="0"/>
              <a:t>Les bons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fr-FR" dirty="0" smtClean="0"/>
              <a:t>La cuisine industrielle</a:t>
            </a:r>
          </a:p>
          <a:p>
            <a:r>
              <a:rPr lang="fr-FR" dirty="0" smtClean="0"/>
              <a:t>Les huiles standard</a:t>
            </a:r>
          </a:p>
          <a:p>
            <a:r>
              <a:rPr lang="fr-FR" dirty="0" smtClean="0"/>
              <a:t>Le beurre cuit</a:t>
            </a:r>
          </a:p>
          <a:p>
            <a:r>
              <a:rPr lang="fr-FR" dirty="0" smtClean="0"/>
              <a:t>La crème fraiche cuite</a:t>
            </a:r>
          </a:p>
          <a:p>
            <a:r>
              <a:rPr lang="fr-FR" dirty="0" smtClean="0"/>
              <a:t>La charcuterie</a:t>
            </a:r>
          </a:p>
          <a:p>
            <a:r>
              <a:rPr lang="fr-FR" dirty="0" smtClean="0"/>
              <a:t>Le fromage 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dirty="0" smtClean="0"/>
              <a:t>Le beurre cru</a:t>
            </a:r>
          </a:p>
          <a:p>
            <a:r>
              <a:rPr lang="fr-FR" dirty="0" smtClean="0"/>
              <a:t>La crème fraiche crue</a:t>
            </a:r>
          </a:p>
          <a:p>
            <a:r>
              <a:rPr lang="fr-FR" dirty="0" smtClean="0"/>
              <a:t>Les huiles  première pression à froid</a:t>
            </a:r>
          </a:p>
          <a:p>
            <a:r>
              <a:rPr lang="fr-FR" dirty="0" smtClean="0"/>
              <a:t>L’huile d’olive</a:t>
            </a:r>
          </a:p>
          <a:p>
            <a:r>
              <a:rPr lang="fr-FR" dirty="0" smtClean="0"/>
              <a:t>Le poisson cuit a 100°</a:t>
            </a:r>
          </a:p>
          <a:p>
            <a:r>
              <a:rPr lang="fr-FR" dirty="0" smtClean="0"/>
              <a:t>La mâche, l’avocat…</a:t>
            </a:r>
            <a:endParaRPr lang="fr-F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1/ La DA : c’est quoi ? </a:t>
            </a:r>
            <a:endParaRPr lang="fr-FR" dirty="0"/>
          </a:p>
        </p:txBody>
      </p:sp>
      <p:pic>
        <p:nvPicPr>
          <p:cNvPr id="17" name="Espace réservé du contenu 16" descr="incend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5856" y="4041648"/>
            <a:ext cx="2798064" cy="2816352"/>
          </a:xfrm>
        </p:spPr>
      </p:pic>
      <p:pic>
        <p:nvPicPr>
          <p:cNvPr id="6" name="Espace réservé du contenu 3" descr="boite allumett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2420889"/>
            <a:ext cx="1404000" cy="1017059"/>
          </a:xfrm>
          <a:prstGeom prst="rect">
            <a:avLst/>
          </a:prstGeom>
        </p:spPr>
      </p:pic>
      <p:pic>
        <p:nvPicPr>
          <p:cNvPr id="7" name="Espace réservé du contenu 3" descr="boite allumett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916832"/>
            <a:ext cx="1422179" cy="1030228"/>
          </a:xfrm>
          <a:prstGeom prst="rect">
            <a:avLst/>
          </a:prstGeom>
        </p:spPr>
      </p:pic>
      <p:pic>
        <p:nvPicPr>
          <p:cNvPr id="8" name="Espace réservé du contenu 3" descr="boite allumett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1988840"/>
            <a:ext cx="1422179" cy="1030228"/>
          </a:xfrm>
          <a:prstGeom prst="rect">
            <a:avLst/>
          </a:prstGeom>
        </p:spPr>
      </p:pic>
      <p:pic>
        <p:nvPicPr>
          <p:cNvPr id="9" name="Espace réservé du contenu 3" descr="boite allumett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6008" y="4373488"/>
            <a:ext cx="1422179" cy="103022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0" name="Espace réservé du contenu 3" descr="boite allumett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4077072"/>
            <a:ext cx="1422179" cy="1030228"/>
          </a:xfrm>
          <a:prstGeom prst="rect">
            <a:avLst/>
          </a:prstGeom>
        </p:spPr>
      </p:pic>
      <p:sp>
        <p:nvSpPr>
          <p:cNvPr id="11" name="Rectangle à coins arrondis 10"/>
          <p:cNvSpPr/>
          <p:nvPr/>
        </p:nvSpPr>
        <p:spPr>
          <a:xfrm>
            <a:off x="1296916" y="5402820"/>
            <a:ext cx="122413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La peau sèche </a:t>
            </a:r>
            <a:endParaRPr lang="fr-FR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1835696" y="3429000"/>
            <a:ext cx="1130424" cy="57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Air ambiant</a:t>
            </a:r>
            <a:endParaRPr lang="fr-FR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4355976" y="3212976"/>
            <a:ext cx="120243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Biotope cutané</a:t>
            </a:r>
            <a:endParaRPr lang="fr-FR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6948264" y="3068960"/>
            <a:ext cx="141845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 tube digestif</a:t>
            </a:r>
            <a:endParaRPr lang="fr-FR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7092280" y="5157192"/>
            <a:ext cx="91440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 stress</a:t>
            </a:r>
            <a:endParaRPr lang="fr-FR" dirty="0"/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2267744" y="5157192"/>
            <a:ext cx="129614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H="1">
            <a:off x="1907704" y="4149080"/>
            <a:ext cx="7200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H="1">
            <a:off x="2384385" y="3284984"/>
            <a:ext cx="1683559" cy="16342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4283968" y="3356992"/>
            <a:ext cx="0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 flipH="1">
            <a:off x="5081286" y="3437681"/>
            <a:ext cx="1770927" cy="17593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 flipH="1">
            <a:off x="5724128" y="3140968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 flipH="1">
            <a:off x="5364088" y="5157192"/>
            <a:ext cx="165618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/>
          <p:nvPr/>
        </p:nvCxnSpPr>
        <p:spPr>
          <a:xfrm flipV="1">
            <a:off x="6948264" y="4077072"/>
            <a:ext cx="0" cy="8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lipse 23"/>
          <p:cNvSpPr/>
          <p:nvPr/>
        </p:nvSpPr>
        <p:spPr>
          <a:xfrm>
            <a:off x="971600" y="4077072"/>
            <a:ext cx="2160240" cy="22322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3/            La peau sèche atopique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Alimentation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fr-FR" dirty="0" smtClean="0"/>
              <a:t>Micro nutrition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Fuir les mauvais corps gras</a:t>
            </a:r>
          </a:p>
          <a:p>
            <a:pPr>
              <a:buNone/>
            </a:pPr>
            <a:r>
              <a:rPr lang="fr-FR" dirty="0" smtClean="0"/>
              <a:t>Choisir les bons corps gras 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                                    Age</a:t>
            </a:r>
          </a:p>
          <a:p>
            <a:pPr>
              <a:buNone/>
            </a:pPr>
            <a:r>
              <a:rPr lang="fr-FR" dirty="0" smtClean="0"/>
              <a:t>                                    Médicaments</a:t>
            </a:r>
          </a:p>
          <a:p>
            <a:pPr>
              <a:buNone/>
            </a:pPr>
            <a:r>
              <a:rPr lang="fr-FR" dirty="0" smtClean="0"/>
              <a:t>                                    Froid</a:t>
            </a:r>
          </a:p>
          <a:p>
            <a:pPr>
              <a:buNone/>
            </a:pPr>
            <a:r>
              <a:rPr lang="fr-FR" dirty="0" smtClean="0"/>
              <a:t>                                    Vent</a:t>
            </a:r>
          </a:p>
          <a:p>
            <a:pPr>
              <a:buNone/>
            </a:pPr>
            <a:r>
              <a:rPr lang="fr-FR" dirty="0" smtClean="0"/>
              <a:t>Sécheresse </a:t>
            </a:r>
          </a:p>
          <a:p>
            <a:pPr>
              <a:buNone/>
            </a:pPr>
            <a:endParaRPr lang="fr-FR" dirty="0" smtClean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 </a:t>
            </a:r>
            <a:r>
              <a:rPr lang="fr-FR" i="1" dirty="0" smtClean="0">
                <a:solidFill>
                  <a:schemeClr val="accent1"/>
                </a:solidFill>
              </a:rPr>
              <a:t>Soufre = Cystine B6</a:t>
            </a:r>
            <a:r>
              <a:rPr lang="fr-FR" i="1" dirty="0" smtClean="0">
                <a:solidFill>
                  <a:schemeClr val="accent1"/>
                </a:solidFill>
                <a:sym typeface="Symbol"/>
              </a:rPr>
              <a:t></a:t>
            </a:r>
            <a:endParaRPr lang="fr-FR" i="1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fr-FR" i="1" dirty="0" smtClean="0">
                <a:solidFill>
                  <a:schemeClr val="accent1"/>
                </a:solidFill>
              </a:rPr>
              <a:t> Zinc = </a:t>
            </a:r>
            <a:r>
              <a:rPr lang="fr-FR" i="1" dirty="0" err="1" smtClean="0">
                <a:solidFill>
                  <a:schemeClr val="accent1"/>
                </a:solidFill>
              </a:rPr>
              <a:t>Effizinc</a:t>
            </a:r>
            <a:r>
              <a:rPr lang="fr-FR" i="1" dirty="0" smtClean="0">
                <a:solidFill>
                  <a:schemeClr val="accent1"/>
                </a:solidFill>
              </a:rPr>
              <a:t> </a:t>
            </a:r>
            <a:r>
              <a:rPr lang="fr-FR" i="1" dirty="0" smtClean="0">
                <a:solidFill>
                  <a:schemeClr val="accent1"/>
                </a:solidFill>
                <a:sym typeface="Symbol"/>
              </a:rPr>
              <a:t></a:t>
            </a:r>
            <a:endParaRPr lang="fr-FR" i="1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fr-FR" i="1" dirty="0" smtClean="0">
                <a:solidFill>
                  <a:schemeClr val="accent1"/>
                </a:solidFill>
              </a:rPr>
              <a:t> Acides gras essentiels = </a:t>
            </a:r>
            <a:r>
              <a:rPr lang="fr-FR" i="1" dirty="0" err="1" smtClean="0">
                <a:solidFill>
                  <a:schemeClr val="accent1"/>
                </a:solidFill>
              </a:rPr>
              <a:t>Eltéans</a:t>
            </a:r>
            <a:r>
              <a:rPr lang="fr-FR" i="1" dirty="0" smtClean="0">
                <a:solidFill>
                  <a:schemeClr val="accent1"/>
                </a:solidFill>
                <a:sym typeface="Symbol"/>
              </a:rPr>
              <a:t></a:t>
            </a:r>
            <a:endParaRPr lang="fr-FR" i="1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fr-FR" i="1" dirty="0" smtClean="0">
                <a:solidFill>
                  <a:schemeClr val="accent1"/>
                </a:solidFill>
              </a:rPr>
              <a:t> Vitamine B5 = </a:t>
            </a:r>
            <a:r>
              <a:rPr lang="fr-FR" i="1" dirty="0" err="1" smtClean="0">
                <a:solidFill>
                  <a:schemeClr val="accent1"/>
                </a:solidFill>
              </a:rPr>
              <a:t>Bépanthène</a:t>
            </a:r>
            <a:r>
              <a:rPr lang="fr-FR" i="1" dirty="0" smtClean="0">
                <a:solidFill>
                  <a:schemeClr val="accent1"/>
                </a:solidFill>
              </a:rPr>
              <a:t> </a:t>
            </a:r>
            <a:r>
              <a:rPr lang="fr-FR" i="1" dirty="0" err="1" smtClean="0">
                <a:solidFill>
                  <a:schemeClr val="accent1"/>
                </a:solidFill>
              </a:rPr>
              <a:t>cp</a:t>
            </a:r>
            <a:r>
              <a:rPr lang="fr-FR" i="1" dirty="0" smtClean="0">
                <a:solidFill>
                  <a:schemeClr val="accent1"/>
                </a:solidFill>
                <a:sym typeface="Symbol"/>
              </a:rPr>
              <a:t></a:t>
            </a:r>
            <a:endParaRPr lang="fr-FR" dirty="0"/>
          </a:p>
        </p:txBody>
      </p:sp>
      <p:pic>
        <p:nvPicPr>
          <p:cNvPr id="4" name="Espace réservé du contenu 3" descr="boite allumett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980728"/>
            <a:ext cx="1422179" cy="1030228"/>
          </a:xfrm>
          <a:prstGeom prst="rect">
            <a:avLst/>
          </a:prstGeom>
        </p:spPr>
      </p:pic>
      <p:sp>
        <p:nvSpPr>
          <p:cNvPr id="8" name="Flèche vers le haut 7"/>
          <p:cNvSpPr/>
          <p:nvPr/>
        </p:nvSpPr>
        <p:spPr>
          <a:xfrm rot="2604804">
            <a:off x="1889586" y="4757838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   La micro nutrition en 5 mots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fr-FR" dirty="0" smtClean="0"/>
          </a:p>
          <a:p>
            <a:r>
              <a:rPr lang="fr-FR" dirty="0" smtClean="0"/>
              <a:t>Biochimie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Connexion des organes entre eux</a:t>
            </a:r>
          </a:p>
          <a:p>
            <a:pPr>
              <a:buNone/>
            </a:pPr>
            <a:endParaRPr lang="fr-FR" dirty="0" smtClean="0"/>
          </a:p>
          <a:p>
            <a:r>
              <a:rPr lang="fr-FR" u="sng" dirty="0" smtClean="0"/>
              <a:t>Subcarences, toxiques</a:t>
            </a:r>
          </a:p>
          <a:p>
            <a:endParaRPr lang="fr-FR" dirty="0" smtClean="0"/>
          </a:p>
          <a:p>
            <a:r>
              <a:rPr lang="fr-FR" dirty="0" smtClean="0"/>
              <a:t>Indissociable de l’alimentation</a:t>
            </a:r>
          </a:p>
          <a:p>
            <a:endParaRPr lang="fr-FR" dirty="0" smtClean="0"/>
          </a:p>
          <a:p>
            <a:r>
              <a:rPr lang="fr-FR" dirty="0" smtClean="0"/>
              <a:t>Complémentaire des tt classiques</a:t>
            </a:r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1/ La DA : c’est quoi ? </a:t>
            </a:r>
            <a:endParaRPr lang="fr-FR" dirty="0"/>
          </a:p>
        </p:txBody>
      </p:sp>
      <p:pic>
        <p:nvPicPr>
          <p:cNvPr id="17" name="Espace réservé du contenu 16" descr="incend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5856" y="4041648"/>
            <a:ext cx="2798064" cy="2816352"/>
          </a:xfrm>
        </p:spPr>
      </p:pic>
      <p:pic>
        <p:nvPicPr>
          <p:cNvPr id="6" name="Espace réservé du contenu 3" descr="boite allumett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2420889"/>
            <a:ext cx="1404000" cy="1017059"/>
          </a:xfrm>
          <a:prstGeom prst="rect">
            <a:avLst/>
          </a:prstGeom>
        </p:spPr>
      </p:pic>
      <p:pic>
        <p:nvPicPr>
          <p:cNvPr id="7" name="Espace réservé du contenu 3" descr="boite allumett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1916832"/>
            <a:ext cx="1422179" cy="1030228"/>
          </a:xfrm>
          <a:prstGeom prst="rect">
            <a:avLst/>
          </a:prstGeom>
        </p:spPr>
      </p:pic>
      <p:pic>
        <p:nvPicPr>
          <p:cNvPr id="8" name="Espace réservé du contenu 3" descr="boite allumett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1988840"/>
            <a:ext cx="1422179" cy="1030228"/>
          </a:xfrm>
          <a:prstGeom prst="rect">
            <a:avLst/>
          </a:prstGeom>
        </p:spPr>
      </p:pic>
      <p:pic>
        <p:nvPicPr>
          <p:cNvPr id="9" name="Espace réservé du contenu 3" descr="boite allumett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6008" y="4373488"/>
            <a:ext cx="1422179" cy="1030228"/>
          </a:xfrm>
          <a:prstGeom prst="rect">
            <a:avLst/>
          </a:prstGeom>
        </p:spPr>
      </p:pic>
      <p:pic>
        <p:nvPicPr>
          <p:cNvPr id="10" name="Espace réservé du contenu 3" descr="boite allumett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4077072"/>
            <a:ext cx="1422179" cy="1030228"/>
          </a:xfrm>
          <a:prstGeom prst="rect">
            <a:avLst/>
          </a:prstGeom>
        </p:spPr>
      </p:pic>
      <p:sp>
        <p:nvSpPr>
          <p:cNvPr id="11" name="Rectangle à coins arrondis 10"/>
          <p:cNvSpPr/>
          <p:nvPr/>
        </p:nvSpPr>
        <p:spPr>
          <a:xfrm>
            <a:off x="1296916" y="5402820"/>
            <a:ext cx="122413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La peau sèche </a:t>
            </a:r>
            <a:endParaRPr lang="fr-FR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1835696" y="3429000"/>
            <a:ext cx="1130424" cy="57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Air ambiant</a:t>
            </a:r>
            <a:endParaRPr lang="fr-FR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4355976" y="3212976"/>
            <a:ext cx="120243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Biotope cutané</a:t>
            </a:r>
            <a:endParaRPr lang="fr-FR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6948264" y="3068960"/>
            <a:ext cx="141845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 tube digestif</a:t>
            </a:r>
            <a:endParaRPr lang="fr-FR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7092280" y="5157192"/>
            <a:ext cx="91440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 stress</a:t>
            </a:r>
            <a:endParaRPr lang="fr-FR" dirty="0"/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2267744" y="5157192"/>
            <a:ext cx="129614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H="1">
            <a:off x="1907704" y="4149080"/>
            <a:ext cx="7200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H="1">
            <a:off x="2384385" y="3284984"/>
            <a:ext cx="1683559" cy="163425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4283968" y="3356992"/>
            <a:ext cx="0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 flipH="1">
            <a:off x="5081286" y="3437681"/>
            <a:ext cx="1770927" cy="17593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 flipH="1">
            <a:off x="5724128" y="3140968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 flipH="1">
            <a:off x="5364088" y="5157192"/>
            <a:ext cx="165618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/>
          <p:nvPr/>
        </p:nvCxnSpPr>
        <p:spPr>
          <a:xfrm flipV="1">
            <a:off x="6948264" y="4077072"/>
            <a:ext cx="0" cy="8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lipse 23"/>
          <p:cNvSpPr/>
          <p:nvPr/>
        </p:nvSpPr>
        <p:spPr>
          <a:xfrm>
            <a:off x="3923928" y="1988840"/>
            <a:ext cx="2520280" cy="21602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4/            La sueur et le </a:t>
            </a:r>
            <a:r>
              <a:rPr lang="fr-FR" dirty="0" err="1" smtClean="0"/>
              <a:t>staph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Alimentation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fr-FR" dirty="0" err="1" smtClean="0"/>
              <a:t>Micronutrition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 </a:t>
            </a:r>
          </a:p>
          <a:p>
            <a:pPr>
              <a:buNone/>
            </a:pPr>
            <a:r>
              <a:rPr lang="fr-FR" dirty="0" smtClean="0"/>
              <a:t>Sel 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Potentialiser les peptides anti microbiens</a:t>
            </a:r>
          </a:p>
          <a:p>
            <a:pPr>
              <a:buNone/>
            </a:pPr>
            <a:r>
              <a:rPr lang="fr-FR" dirty="0" err="1" smtClean="0"/>
              <a:t>Dermcidine</a:t>
            </a:r>
            <a:r>
              <a:rPr lang="fr-FR" dirty="0" smtClean="0"/>
              <a:t> : </a:t>
            </a:r>
            <a:r>
              <a:rPr lang="fr-FR" i="1" dirty="0" smtClean="0">
                <a:solidFill>
                  <a:schemeClr val="accent1"/>
                </a:solidFill>
              </a:rPr>
              <a:t>zinc</a:t>
            </a:r>
          </a:p>
          <a:p>
            <a:pPr>
              <a:buNone/>
            </a:pPr>
            <a:r>
              <a:rPr lang="fr-FR" dirty="0" err="1" smtClean="0"/>
              <a:t>Cathélicidine</a:t>
            </a:r>
            <a:r>
              <a:rPr lang="fr-FR" dirty="0" smtClean="0"/>
              <a:t> : </a:t>
            </a:r>
            <a:r>
              <a:rPr lang="fr-FR" i="1" dirty="0" smtClean="0">
                <a:solidFill>
                  <a:schemeClr val="accent1"/>
                </a:solidFill>
              </a:rPr>
              <a:t>vitamine D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Vérifier une carence </a:t>
            </a:r>
            <a:r>
              <a:rPr lang="fr-FR" i="1" dirty="0" smtClean="0">
                <a:solidFill>
                  <a:schemeClr val="accent2"/>
                </a:solidFill>
              </a:rPr>
              <a:t>en fer</a:t>
            </a:r>
          </a:p>
          <a:p>
            <a:pPr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7" name="Espace réservé du contenu 3" descr="boite allumett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980728"/>
            <a:ext cx="1422179" cy="103022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1/ La DA : c’est quoi ? </a:t>
            </a:r>
            <a:endParaRPr lang="fr-FR" dirty="0"/>
          </a:p>
        </p:txBody>
      </p:sp>
      <p:pic>
        <p:nvPicPr>
          <p:cNvPr id="17" name="Espace réservé du contenu 16" descr="incend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5856" y="4041648"/>
            <a:ext cx="2798064" cy="2816352"/>
          </a:xfrm>
        </p:spPr>
      </p:pic>
      <p:pic>
        <p:nvPicPr>
          <p:cNvPr id="6" name="Espace réservé du contenu 3" descr="boite allumett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2420889"/>
            <a:ext cx="1404000" cy="1017059"/>
          </a:xfrm>
          <a:prstGeom prst="rect">
            <a:avLst/>
          </a:prstGeom>
        </p:spPr>
      </p:pic>
      <p:pic>
        <p:nvPicPr>
          <p:cNvPr id="7" name="Espace réservé du contenu 3" descr="boite allumett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1916832"/>
            <a:ext cx="1422179" cy="1030228"/>
          </a:xfrm>
          <a:prstGeom prst="rect">
            <a:avLst/>
          </a:prstGeom>
        </p:spPr>
      </p:pic>
      <p:pic>
        <p:nvPicPr>
          <p:cNvPr id="8" name="Espace réservé du contenu 3" descr="boite allumett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1988840"/>
            <a:ext cx="1422179" cy="1030228"/>
          </a:xfrm>
          <a:prstGeom prst="rect">
            <a:avLst/>
          </a:prstGeom>
        </p:spPr>
      </p:pic>
      <p:pic>
        <p:nvPicPr>
          <p:cNvPr id="9" name="Espace réservé du contenu 3" descr="boite allumett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6008" y="4373488"/>
            <a:ext cx="1422179" cy="1030228"/>
          </a:xfrm>
          <a:prstGeom prst="rect">
            <a:avLst/>
          </a:prstGeom>
        </p:spPr>
      </p:pic>
      <p:pic>
        <p:nvPicPr>
          <p:cNvPr id="10" name="Espace réservé du contenu 3" descr="boite allumett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4077072"/>
            <a:ext cx="1422179" cy="1030228"/>
          </a:xfrm>
          <a:prstGeom prst="rect">
            <a:avLst/>
          </a:prstGeom>
        </p:spPr>
      </p:pic>
      <p:sp>
        <p:nvSpPr>
          <p:cNvPr id="11" name="Rectangle à coins arrondis 10"/>
          <p:cNvSpPr/>
          <p:nvPr/>
        </p:nvSpPr>
        <p:spPr>
          <a:xfrm>
            <a:off x="1296916" y="5402820"/>
            <a:ext cx="122413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La peau sèche </a:t>
            </a:r>
            <a:endParaRPr lang="fr-FR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1835696" y="3429000"/>
            <a:ext cx="1130424" cy="57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Air ambiant</a:t>
            </a:r>
            <a:endParaRPr lang="fr-FR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4355976" y="3212976"/>
            <a:ext cx="120243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Biotope cutané</a:t>
            </a:r>
            <a:endParaRPr lang="fr-FR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6948264" y="3068960"/>
            <a:ext cx="141845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 tube digestif</a:t>
            </a:r>
            <a:endParaRPr lang="fr-FR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7092280" y="5157192"/>
            <a:ext cx="91440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 stress</a:t>
            </a:r>
            <a:endParaRPr lang="fr-FR" dirty="0"/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2267744" y="5157192"/>
            <a:ext cx="129614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H="1">
            <a:off x="1907704" y="4149080"/>
            <a:ext cx="7200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H="1">
            <a:off x="2384385" y="3284984"/>
            <a:ext cx="1683559" cy="16342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4283968" y="3356992"/>
            <a:ext cx="0" cy="16561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 flipH="1">
            <a:off x="5081286" y="3437681"/>
            <a:ext cx="1770927" cy="17593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 flipH="1">
            <a:off x="5724128" y="3140968"/>
            <a:ext cx="115212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 flipH="1">
            <a:off x="5364088" y="5157192"/>
            <a:ext cx="165618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/>
          <p:nvPr/>
        </p:nvCxnSpPr>
        <p:spPr>
          <a:xfrm flipV="1">
            <a:off x="6948264" y="4077072"/>
            <a:ext cx="0" cy="8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lipse 23"/>
          <p:cNvSpPr/>
          <p:nvPr/>
        </p:nvSpPr>
        <p:spPr>
          <a:xfrm>
            <a:off x="6372200" y="1988840"/>
            <a:ext cx="2520280" cy="21602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800" dirty="0" smtClean="0"/>
              <a:t>5/             La sueur et l’acidité</a:t>
            </a:r>
            <a:endParaRPr lang="fr-FR" sz="48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fr-FR" dirty="0" smtClean="0"/>
              <a:t>            Tube digestif</a:t>
            </a:r>
            <a:endParaRPr lang="fr-FR" dirty="0"/>
          </a:p>
        </p:txBody>
      </p:sp>
      <p:pic>
        <p:nvPicPr>
          <p:cNvPr id="9" name="Espace réservé du contenu 8" descr="les bacteries intestinales sont nos amies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125506" y="2702020"/>
            <a:ext cx="2703576" cy="3471672"/>
          </a:xfrm>
        </p:spPr>
      </p:pic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dirty="0" smtClean="0"/>
              <a:t>Alimentation</a:t>
            </a:r>
          </a:p>
          <a:p>
            <a:endParaRPr lang="fr-FR" dirty="0" smtClean="0"/>
          </a:p>
          <a:p>
            <a:r>
              <a:rPr lang="fr-FR" dirty="0" smtClean="0"/>
              <a:t>Digestion</a:t>
            </a:r>
          </a:p>
          <a:p>
            <a:endParaRPr lang="fr-FR" dirty="0" smtClean="0"/>
          </a:p>
          <a:p>
            <a:r>
              <a:rPr lang="fr-FR" dirty="0" smtClean="0"/>
              <a:t>Flore intestinale </a:t>
            </a:r>
          </a:p>
          <a:p>
            <a:endParaRPr lang="fr-FR" dirty="0" smtClean="0"/>
          </a:p>
          <a:p>
            <a:pPr>
              <a:buNone/>
            </a:pP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" name="Espace réservé du contenu 3" descr="boite allumett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980728"/>
            <a:ext cx="1422179" cy="1030228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5/            </a:t>
            </a:r>
            <a:r>
              <a:rPr lang="fr-FR" dirty="0" smtClean="0"/>
              <a:t>L’acidité et l’alimentation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Alimentation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fr-FR" dirty="0" err="1" smtClean="0"/>
              <a:t>Micronutrition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 Le sucre rapide : </a:t>
            </a:r>
          </a:p>
          <a:p>
            <a:pPr>
              <a:buFontTx/>
              <a:buChar char="-"/>
            </a:pPr>
            <a:r>
              <a:rPr lang="fr-FR" dirty="0" smtClean="0"/>
              <a:t>Céréales du matin</a:t>
            </a:r>
          </a:p>
          <a:p>
            <a:pPr>
              <a:buFontTx/>
              <a:buChar char="-"/>
            </a:pPr>
            <a:r>
              <a:rPr lang="fr-FR" dirty="0" smtClean="0"/>
              <a:t>Gâteaux, viennoiseries</a:t>
            </a:r>
          </a:p>
          <a:p>
            <a:pPr>
              <a:buFontTx/>
              <a:buChar char="-"/>
            </a:pPr>
            <a:r>
              <a:rPr lang="fr-FR" dirty="0" smtClean="0"/>
              <a:t>Jus de fruits</a:t>
            </a:r>
          </a:p>
          <a:p>
            <a:pPr>
              <a:buFontTx/>
              <a:buChar char="-"/>
            </a:pPr>
            <a:r>
              <a:rPr lang="fr-FR" dirty="0" smtClean="0"/>
              <a:t>Sodas</a:t>
            </a:r>
          </a:p>
          <a:p>
            <a:pPr>
              <a:buFontTx/>
              <a:buChar char="-"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Tomates, le miel, les agrumes</a:t>
            </a:r>
          </a:p>
          <a:p>
            <a:pPr>
              <a:buFontTx/>
              <a:buChar char="-"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fr-FR" dirty="0" err="1" smtClean="0"/>
              <a:t>Probiotiques</a:t>
            </a: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FontTx/>
              <a:buChar char="-"/>
            </a:pP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7" name="Espace réservé du contenu 3" descr="boite allumett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980728"/>
            <a:ext cx="1422179" cy="1030228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5/            </a:t>
            </a:r>
            <a:r>
              <a:rPr lang="fr-FR" dirty="0" smtClean="0"/>
              <a:t>L’acidité et la </a:t>
            </a:r>
            <a:r>
              <a:rPr lang="fr-FR" dirty="0" smtClean="0"/>
              <a:t>digestion 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Alimentation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u="sng" dirty="0" smtClean="0"/>
              <a:t>Le lait</a:t>
            </a:r>
          </a:p>
          <a:p>
            <a:r>
              <a:rPr lang="fr-FR" dirty="0" smtClean="0"/>
              <a:t>Le gluten </a:t>
            </a:r>
            <a:endParaRPr lang="fr-FR" dirty="0"/>
          </a:p>
        </p:txBody>
      </p:sp>
      <p:pic>
        <p:nvPicPr>
          <p:cNvPr id="10" name="Espace réservé du contenu 9" descr="vache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64864" y="2514600"/>
            <a:ext cx="4002097" cy="3846513"/>
          </a:xfrm>
        </p:spPr>
      </p:pic>
      <p:pic>
        <p:nvPicPr>
          <p:cNvPr id="5" name="Espace réservé du contenu 3" descr="boite allumett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980728"/>
            <a:ext cx="1422179" cy="1030228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questions autour du lait 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</p:nvPr>
        </p:nvGraphicFramePr>
        <p:xfrm>
          <a:off x="457200" y="1935162"/>
          <a:ext cx="8229600" cy="4590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807429">
                <a:tc>
                  <a:txBody>
                    <a:bodyPr/>
                    <a:lstStyle/>
                    <a:p>
                      <a:r>
                        <a:rPr lang="fr-FR" dirty="0" smtClean="0"/>
                        <a:t>glucides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lipides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protides</a:t>
                      </a:r>
                      <a:endParaRPr lang="fr-FR" dirty="0"/>
                    </a:p>
                  </a:txBody>
                  <a:tcPr/>
                </a:tc>
              </a:tr>
              <a:tr h="3782752">
                <a:tc>
                  <a:txBody>
                    <a:bodyPr/>
                    <a:lstStyle/>
                    <a:p>
                      <a:r>
                        <a:rPr lang="fr-FR" dirty="0" smtClean="0"/>
                        <a:t>Lactose</a:t>
                      </a:r>
                    </a:p>
                    <a:p>
                      <a:r>
                        <a:rPr lang="fr-FR" dirty="0" smtClean="0"/>
                        <a:t>Lactase</a:t>
                      </a:r>
                    </a:p>
                    <a:p>
                      <a:r>
                        <a:rPr lang="fr-FR" dirty="0" smtClean="0"/>
                        <a:t>10 % passé 6 ans</a:t>
                      </a:r>
                    </a:p>
                    <a:p>
                      <a:r>
                        <a:rPr lang="fr-FR" dirty="0" smtClean="0"/>
                        <a:t>Disparité / pays</a:t>
                      </a:r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Ballonnement</a:t>
                      </a:r>
                      <a:r>
                        <a:rPr lang="fr-FR" baseline="0" dirty="0" smtClean="0"/>
                        <a:t> = </a:t>
                      </a:r>
                      <a:r>
                        <a:rPr lang="fr-FR" baseline="0" dirty="0" smtClean="0">
                          <a:solidFill>
                            <a:srgbClr val="FF0000"/>
                          </a:solidFill>
                        </a:rPr>
                        <a:t>Acidité</a:t>
                      </a:r>
                      <a:endParaRPr lang="fr-FR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            </a:t>
                      </a:r>
                    </a:p>
                    <a:p>
                      <a:r>
                        <a:rPr lang="fr-FR" dirty="0" smtClean="0"/>
                        <a:t>                        beurre cru</a:t>
                      </a:r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                    fromages </a:t>
                      </a:r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Acides gras</a:t>
                      </a:r>
                      <a:r>
                        <a:rPr lang="fr-FR" baseline="0" dirty="0" smtClean="0"/>
                        <a:t> saturés</a:t>
                      </a:r>
                    </a:p>
                    <a:p>
                      <a:r>
                        <a:rPr lang="fr-FR" baseline="0" dirty="0" smtClean="0">
                          <a:solidFill>
                            <a:srgbClr val="FF0000"/>
                          </a:solidFill>
                        </a:rPr>
                        <a:t>Pro inflammatoire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ALPV                 4%</a:t>
                      </a:r>
                      <a:r>
                        <a:rPr lang="fr-FR" baseline="0" dirty="0" smtClean="0"/>
                        <a:t> des DA</a:t>
                      </a:r>
                      <a:endParaRPr lang="fr-FR" dirty="0" smtClean="0"/>
                    </a:p>
                    <a:p>
                      <a:r>
                        <a:rPr lang="fr-FR" dirty="0" smtClean="0"/>
                        <a:t>Jamais</a:t>
                      </a:r>
                      <a:r>
                        <a:rPr lang="fr-FR" baseline="0" dirty="0" smtClean="0"/>
                        <a:t> nue</a:t>
                      </a:r>
                    </a:p>
                    <a:p>
                      <a:r>
                        <a:rPr lang="fr-FR" baseline="0" dirty="0" smtClean="0"/>
                        <a:t>Tests +</a:t>
                      </a:r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IPLV</a:t>
                      </a:r>
                    </a:p>
                    <a:p>
                      <a:r>
                        <a:rPr lang="fr-FR" dirty="0" smtClean="0"/>
                        <a:t>Nue</a:t>
                      </a:r>
                    </a:p>
                    <a:p>
                      <a:r>
                        <a:rPr lang="fr-FR" dirty="0" smtClean="0"/>
                        <a:t>Quand on</a:t>
                      </a:r>
                      <a:r>
                        <a:rPr lang="fr-FR" baseline="0" dirty="0" smtClean="0"/>
                        <a:t> ne peut pas arrêter la cortisone</a:t>
                      </a:r>
                    </a:p>
                    <a:p>
                      <a:r>
                        <a:rPr lang="fr-FR" baseline="0" dirty="0" smtClean="0"/>
                        <a:t>Tests négatifs</a:t>
                      </a:r>
                    </a:p>
                    <a:p>
                      <a:r>
                        <a:rPr lang="fr-FR" baseline="0" dirty="0" smtClean="0"/>
                        <a:t>Lait HE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Flèche vers le bas 5"/>
          <p:cNvSpPr/>
          <p:nvPr/>
        </p:nvSpPr>
        <p:spPr>
          <a:xfrm>
            <a:off x="1475656" y="414908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lik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2852936"/>
            <a:ext cx="1014414" cy="568072"/>
          </a:xfrm>
          <a:prstGeom prst="rect">
            <a:avLst/>
          </a:prstGeom>
        </p:spPr>
      </p:pic>
      <p:pic>
        <p:nvPicPr>
          <p:cNvPr id="8" name="Image 7" descr="lik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3347864" y="3717032"/>
            <a:ext cx="1014414" cy="568072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questions autour du lait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                         1950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fr-FR" dirty="0" smtClean="0"/>
              <a:t>               Aujourd’hui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74 litres par an / habitant</a:t>
            </a:r>
          </a:p>
          <a:p>
            <a:r>
              <a:rPr lang="fr-FR" dirty="0" smtClean="0"/>
              <a:t>DA = 3% enfants 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60 litres par an/ habitant</a:t>
            </a:r>
          </a:p>
          <a:p>
            <a:r>
              <a:rPr lang="fr-FR" dirty="0" smtClean="0"/>
              <a:t>DA = 10% à 20 % enfants</a:t>
            </a:r>
          </a:p>
          <a:p>
            <a:endParaRPr lang="fr-FR" dirty="0" smtClean="0"/>
          </a:p>
          <a:p>
            <a:r>
              <a:rPr lang="fr-FR" dirty="0" smtClean="0">
                <a:solidFill>
                  <a:srgbClr val="FF0000"/>
                </a:solidFill>
              </a:rPr>
              <a:t>Produits laitiers X 20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1/ La DA : c’est quoi ? </a:t>
            </a:r>
            <a:endParaRPr lang="fr-FR" dirty="0"/>
          </a:p>
        </p:txBody>
      </p:sp>
      <p:pic>
        <p:nvPicPr>
          <p:cNvPr id="17" name="Espace réservé du contenu 16" descr="incend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5856" y="4041648"/>
            <a:ext cx="2798064" cy="2816352"/>
          </a:xfrm>
        </p:spPr>
      </p:pic>
      <p:pic>
        <p:nvPicPr>
          <p:cNvPr id="6" name="Espace réservé du contenu 3" descr="boite allumett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2420889"/>
            <a:ext cx="1404000" cy="1017059"/>
          </a:xfrm>
          <a:prstGeom prst="rect">
            <a:avLst/>
          </a:prstGeom>
        </p:spPr>
      </p:pic>
      <p:pic>
        <p:nvPicPr>
          <p:cNvPr id="7" name="Espace réservé du contenu 3" descr="boite allumett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1916832"/>
            <a:ext cx="1422179" cy="1030228"/>
          </a:xfrm>
          <a:prstGeom prst="rect">
            <a:avLst/>
          </a:prstGeom>
        </p:spPr>
      </p:pic>
      <p:pic>
        <p:nvPicPr>
          <p:cNvPr id="8" name="Espace réservé du contenu 3" descr="boite allumett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1988840"/>
            <a:ext cx="1422179" cy="1030228"/>
          </a:xfrm>
          <a:prstGeom prst="rect">
            <a:avLst/>
          </a:prstGeom>
        </p:spPr>
      </p:pic>
      <p:pic>
        <p:nvPicPr>
          <p:cNvPr id="9" name="Espace réservé du contenu 3" descr="boite allumett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6008" y="4373488"/>
            <a:ext cx="1422179" cy="1030228"/>
          </a:xfrm>
          <a:prstGeom prst="rect">
            <a:avLst/>
          </a:prstGeom>
        </p:spPr>
      </p:pic>
      <p:pic>
        <p:nvPicPr>
          <p:cNvPr id="10" name="Espace réservé du contenu 3" descr="boite allumett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4077072"/>
            <a:ext cx="1422179" cy="1030228"/>
          </a:xfrm>
          <a:prstGeom prst="rect">
            <a:avLst/>
          </a:prstGeom>
        </p:spPr>
      </p:pic>
      <p:sp>
        <p:nvSpPr>
          <p:cNvPr id="11" name="Rectangle à coins arrondis 10"/>
          <p:cNvSpPr/>
          <p:nvPr/>
        </p:nvSpPr>
        <p:spPr>
          <a:xfrm>
            <a:off x="1296916" y="5402820"/>
            <a:ext cx="122413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La peau sèche </a:t>
            </a:r>
            <a:endParaRPr lang="fr-FR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1835696" y="3429000"/>
            <a:ext cx="1130424" cy="57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Air ambiant</a:t>
            </a:r>
            <a:endParaRPr lang="fr-FR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4355976" y="3212976"/>
            <a:ext cx="120243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Biotope cutané</a:t>
            </a:r>
            <a:endParaRPr lang="fr-FR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6948264" y="3068960"/>
            <a:ext cx="141845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 tube digestif</a:t>
            </a:r>
            <a:endParaRPr lang="fr-FR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7092280" y="5157192"/>
            <a:ext cx="91440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 stress</a:t>
            </a:r>
            <a:endParaRPr lang="fr-FR" dirty="0"/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2267744" y="5157192"/>
            <a:ext cx="129614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H="1">
            <a:off x="1907704" y="4149080"/>
            <a:ext cx="7200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H="1">
            <a:off x="2384385" y="3284984"/>
            <a:ext cx="1683559" cy="16342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4283968" y="3356992"/>
            <a:ext cx="0" cy="165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 flipH="1">
            <a:off x="5081286" y="3437681"/>
            <a:ext cx="1770927" cy="17593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 flipH="1">
            <a:off x="5724128" y="3140968"/>
            <a:ext cx="115212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 flipH="1">
            <a:off x="5364088" y="5157192"/>
            <a:ext cx="165618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/>
          <p:nvPr/>
        </p:nvCxnSpPr>
        <p:spPr>
          <a:xfrm flipV="1">
            <a:off x="6948264" y="4077072"/>
            <a:ext cx="0" cy="8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lipse 23"/>
          <p:cNvSpPr/>
          <p:nvPr/>
        </p:nvSpPr>
        <p:spPr>
          <a:xfrm>
            <a:off x="6372200" y="1988840"/>
            <a:ext cx="2520280" cy="21602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5/            La flore intestinale 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Alimentation et médicaments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fr-FR" dirty="0" smtClean="0"/>
              <a:t>Micro nutrition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fr-FR" dirty="0" smtClean="0"/>
              <a:t>Une mauvaise alimentation</a:t>
            </a:r>
          </a:p>
          <a:p>
            <a:r>
              <a:rPr lang="fr-FR" dirty="0" smtClean="0"/>
              <a:t>Une mauvaise digestion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Les antibiotiques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5" name="Espace réservé du contenu 3" descr="boite allumett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980728"/>
            <a:ext cx="1422179" cy="1030228"/>
          </a:xfrm>
          <a:prstGeom prst="rect">
            <a:avLst/>
          </a:prstGeom>
        </p:spPr>
      </p:pic>
      <p:sp>
        <p:nvSpPr>
          <p:cNvPr id="9" name="Espace réservé du contenu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dirty="0" smtClean="0"/>
              <a:t>Métaphore du sapin</a:t>
            </a:r>
          </a:p>
          <a:p>
            <a:pPr>
              <a:buNone/>
            </a:pPr>
            <a:r>
              <a:rPr lang="fr-FR" i="1" dirty="0" smtClean="0">
                <a:solidFill>
                  <a:schemeClr val="accent1"/>
                </a:solidFill>
              </a:rPr>
              <a:t>     Antifongiques</a:t>
            </a:r>
          </a:p>
          <a:p>
            <a:pPr>
              <a:buNone/>
            </a:pPr>
            <a:r>
              <a:rPr lang="fr-FR" i="1" dirty="0" smtClean="0">
                <a:solidFill>
                  <a:schemeClr val="accent1"/>
                </a:solidFill>
              </a:rPr>
              <a:t>     </a:t>
            </a:r>
            <a:r>
              <a:rPr lang="fr-FR" i="1" dirty="0" err="1" smtClean="0">
                <a:solidFill>
                  <a:schemeClr val="accent1"/>
                </a:solidFill>
              </a:rPr>
              <a:t>Probiotiques</a:t>
            </a:r>
            <a:endParaRPr lang="fr-FR" i="1" dirty="0" smtClean="0">
              <a:solidFill>
                <a:schemeClr val="accent1"/>
              </a:solidFill>
            </a:endParaRPr>
          </a:p>
          <a:p>
            <a:endParaRPr lang="fr-FR" dirty="0" smtClean="0"/>
          </a:p>
          <a:p>
            <a:r>
              <a:rPr lang="fr-FR" dirty="0" smtClean="0"/>
              <a:t>Comment éviter les antibiotiques : </a:t>
            </a:r>
          </a:p>
          <a:p>
            <a:pPr>
              <a:buNone/>
            </a:pPr>
            <a:r>
              <a:rPr lang="fr-FR" i="1" dirty="0" smtClean="0">
                <a:solidFill>
                  <a:schemeClr val="accent1"/>
                </a:solidFill>
              </a:rPr>
              <a:t>     </a:t>
            </a:r>
            <a:r>
              <a:rPr lang="fr-FR" i="1" dirty="0" err="1" smtClean="0">
                <a:solidFill>
                  <a:schemeClr val="accent1"/>
                </a:solidFill>
              </a:rPr>
              <a:t>Manganese</a:t>
            </a:r>
            <a:r>
              <a:rPr lang="fr-FR" i="1" dirty="0" smtClean="0">
                <a:solidFill>
                  <a:schemeClr val="accent1"/>
                </a:solidFill>
              </a:rPr>
              <a:t> cuivre</a:t>
            </a:r>
          </a:p>
          <a:p>
            <a:pPr>
              <a:buNone/>
            </a:pPr>
            <a:r>
              <a:rPr lang="fr-FR" i="1" dirty="0" smtClean="0">
                <a:solidFill>
                  <a:schemeClr val="accent1"/>
                </a:solidFill>
              </a:rPr>
              <a:t>     Fer </a:t>
            </a:r>
          </a:p>
          <a:p>
            <a:pPr>
              <a:buNone/>
            </a:pPr>
            <a:r>
              <a:rPr lang="fr-FR" i="1" dirty="0" smtClean="0">
                <a:solidFill>
                  <a:schemeClr val="accent1"/>
                </a:solidFill>
              </a:rPr>
              <a:t>     Vitamine 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Déséquilibres  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3200" dirty="0" err="1" smtClean="0"/>
              <a:t>Sub</a:t>
            </a:r>
            <a:r>
              <a:rPr lang="fr-FR" sz="3200" dirty="0" smtClean="0"/>
              <a:t> carences</a:t>
            </a:r>
            <a:endParaRPr lang="fr-FR" sz="3200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Stockages toxiques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fr-FR" sz="2800" dirty="0" smtClean="0"/>
              <a:t>Appauvrissement des sols</a:t>
            </a:r>
          </a:p>
          <a:p>
            <a:r>
              <a:rPr lang="fr-FR" sz="2800" dirty="0" smtClean="0"/>
              <a:t>Industrialisation de l’alimentation</a:t>
            </a:r>
          </a:p>
          <a:p>
            <a:r>
              <a:rPr lang="fr-FR" sz="2800" dirty="0" smtClean="0"/>
              <a:t>Déséquilibre des choix alimentaires</a:t>
            </a:r>
          </a:p>
          <a:p>
            <a:r>
              <a:rPr lang="fr-FR" sz="2800" dirty="0" smtClean="0"/>
              <a:t>Médicaments </a:t>
            </a:r>
          </a:p>
          <a:p>
            <a:endParaRPr lang="fr-FR" dirty="0" smtClean="0"/>
          </a:p>
          <a:p>
            <a:endParaRPr lang="fr-FR" dirty="0" smtClean="0"/>
          </a:p>
          <a:p>
            <a:pPr>
              <a:buNone/>
            </a:pP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Pesticides</a:t>
            </a:r>
          </a:p>
          <a:p>
            <a:r>
              <a:rPr lang="fr-FR" sz="2800" dirty="0" smtClean="0"/>
              <a:t>Métaux lourds</a:t>
            </a:r>
          </a:p>
          <a:p>
            <a:r>
              <a:rPr lang="fr-FR" sz="2800" dirty="0" smtClean="0"/>
              <a:t>Nano particules</a:t>
            </a:r>
          </a:p>
          <a:p>
            <a:r>
              <a:rPr lang="fr-FR" sz="2800" dirty="0" smtClean="0"/>
              <a:t>Modificateurs endocriniens</a:t>
            </a:r>
            <a:endParaRPr lang="fr-FR" sz="28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5/            La  paroi du grêle 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Alimentation et médicaments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fr-FR" dirty="0" smtClean="0"/>
              <a:t>Micro nutrition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fr-FR" dirty="0" smtClean="0"/>
              <a:t>Une mauvaise alimentation</a:t>
            </a:r>
          </a:p>
          <a:p>
            <a:r>
              <a:rPr lang="fr-FR" dirty="0" smtClean="0"/>
              <a:t>Une mauvaise digestion</a:t>
            </a:r>
          </a:p>
          <a:p>
            <a:r>
              <a:rPr lang="fr-FR" dirty="0" smtClean="0"/>
              <a:t>Les antibiotiques</a:t>
            </a:r>
          </a:p>
          <a:p>
            <a:r>
              <a:rPr lang="fr-FR" dirty="0" smtClean="0"/>
              <a:t>Les </a:t>
            </a:r>
            <a:r>
              <a:rPr lang="fr-FR" dirty="0" err="1" smtClean="0"/>
              <a:t>gastro</a:t>
            </a:r>
            <a:r>
              <a:rPr lang="fr-FR" dirty="0" smtClean="0"/>
              <a:t> entérites</a:t>
            </a:r>
          </a:p>
          <a:p>
            <a:r>
              <a:rPr lang="fr-FR" dirty="0" smtClean="0"/>
              <a:t>L’eau minérale</a:t>
            </a:r>
          </a:p>
          <a:p>
            <a:endParaRPr lang="fr-FR" dirty="0"/>
          </a:p>
        </p:txBody>
      </p:sp>
      <p:pic>
        <p:nvPicPr>
          <p:cNvPr id="5" name="Espace réservé du contenu 3" descr="boite allumett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980728"/>
            <a:ext cx="1422179" cy="1030228"/>
          </a:xfrm>
          <a:prstGeom prst="rect">
            <a:avLst/>
          </a:prstGeom>
        </p:spPr>
      </p:pic>
      <p:sp>
        <p:nvSpPr>
          <p:cNvPr id="9" name="Espace réservé du contenu 8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fr-FR" i="1" dirty="0" smtClean="0">
                <a:solidFill>
                  <a:schemeClr val="accent1"/>
                </a:solidFill>
              </a:rPr>
              <a:t>Pré biotiques</a:t>
            </a:r>
          </a:p>
          <a:p>
            <a:endParaRPr lang="fr-FR" i="1" dirty="0" smtClean="0">
              <a:solidFill>
                <a:schemeClr val="accent1"/>
              </a:solidFill>
            </a:endParaRPr>
          </a:p>
          <a:p>
            <a:r>
              <a:rPr lang="fr-FR" i="1" dirty="0" smtClean="0">
                <a:solidFill>
                  <a:schemeClr val="accent1"/>
                </a:solidFill>
              </a:rPr>
              <a:t>F</a:t>
            </a:r>
            <a:r>
              <a:rPr lang="fr-FR" i="1" dirty="0" smtClean="0">
                <a:solidFill>
                  <a:schemeClr val="accent1"/>
                </a:solidFill>
              </a:rPr>
              <a:t>oie et soufre ? </a:t>
            </a:r>
            <a:endParaRPr lang="fr-FR" i="1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fr-FR" dirty="0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1/ La DA : c’est quoi ? </a:t>
            </a:r>
            <a:endParaRPr lang="fr-FR" dirty="0"/>
          </a:p>
        </p:txBody>
      </p:sp>
      <p:pic>
        <p:nvPicPr>
          <p:cNvPr id="17" name="Espace réservé du contenu 16" descr="incend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5856" y="4041648"/>
            <a:ext cx="2798064" cy="2816352"/>
          </a:xfrm>
        </p:spPr>
      </p:pic>
      <p:pic>
        <p:nvPicPr>
          <p:cNvPr id="6" name="Espace réservé du contenu 3" descr="boite allumett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2420889"/>
            <a:ext cx="1404000" cy="1017059"/>
          </a:xfrm>
          <a:prstGeom prst="rect">
            <a:avLst/>
          </a:prstGeom>
        </p:spPr>
      </p:pic>
      <p:pic>
        <p:nvPicPr>
          <p:cNvPr id="7" name="Espace réservé du contenu 3" descr="boite allumett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916832"/>
            <a:ext cx="1422179" cy="1030228"/>
          </a:xfrm>
          <a:prstGeom prst="rect">
            <a:avLst/>
          </a:prstGeom>
        </p:spPr>
      </p:pic>
      <p:pic>
        <p:nvPicPr>
          <p:cNvPr id="8" name="Espace réservé du contenu 3" descr="boite allumett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1988840"/>
            <a:ext cx="1422179" cy="1030228"/>
          </a:xfrm>
          <a:prstGeom prst="rect">
            <a:avLst/>
          </a:prstGeom>
        </p:spPr>
      </p:pic>
      <p:pic>
        <p:nvPicPr>
          <p:cNvPr id="9" name="Espace réservé du contenu 3" descr="boite allumett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6008" y="4373488"/>
            <a:ext cx="1422179" cy="1030228"/>
          </a:xfrm>
          <a:prstGeom prst="rect">
            <a:avLst/>
          </a:prstGeom>
        </p:spPr>
      </p:pic>
      <p:pic>
        <p:nvPicPr>
          <p:cNvPr id="10" name="Espace réservé du contenu 3" descr="boite allumett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4149080"/>
            <a:ext cx="1422179" cy="1030228"/>
          </a:xfrm>
          <a:prstGeom prst="rect">
            <a:avLst/>
          </a:prstGeom>
        </p:spPr>
      </p:pic>
      <p:sp>
        <p:nvSpPr>
          <p:cNvPr id="11" name="Rectangle à coins arrondis 10"/>
          <p:cNvSpPr/>
          <p:nvPr/>
        </p:nvSpPr>
        <p:spPr>
          <a:xfrm>
            <a:off x="1296916" y="5402820"/>
            <a:ext cx="122413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La peau sèche </a:t>
            </a:r>
            <a:endParaRPr lang="fr-FR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1835696" y="3429000"/>
            <a:ext cx="1130424" cy="57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Air ambiant</a:t>
            </a:r>
            <a:endParaRPr lang="fr-FR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4355976" y="3212976"/>
            <a:ext cx="120243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Biotope cutané</a:t>
            </a:r>
            <a:endParaRPr lang="fr-FR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6948264" y="3068960"/>
            <a:ext cx="141845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 tube digestif</a:t>
            </a:r>
            <a:endParaRPr lang="fr-FR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7092280" y="5157192"/>
            <a:ext cx="91440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 stress</a:t>
            </a:r>
            <a:endParaRPr lang="fr-FR" dirty="0"/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2267744" y="5157192"/>
            <a:ext cx="129614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H="1">
            <a:off x="1907704" y="4149080"/>
            <a:ext cx="7200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H="1">
            <a:off x="2384385" y="3284984"/>
            <a:ext cx="1683559" cy="16342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4283968" y="3356992"/>
            <a:ext cx="0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 flipH="1">
            <a:off x="5081286" y="3437681"/>
            <a:ext cx="1770927" cy="17593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 flipH="1">
            <a:off x="5724128" y="3140968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 flipH="1">
            <a:off x="5364088" y="5157192"/>
            <a:ext cx="1656184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/>
          <p:nvPr/>
        </p:nvCxnSpPr>
        <p:spPr>
          <a:xfrm flipV="1">
            <a:off x="6948264" y="4077072"/>
            <a:ext cx="0" cy="885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/>
          <p:cNvSpPr/>
          <p:nvPr/>
        </p:nvSpPr>
        <p:spPr>
          <a:xfrm>
            <a:off x="6444208" y="3861048"/>
            <a:ext cx="2232248" cy="21602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6/ En fonction de l’âge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Le bébé : traitement de la peau + </a:t>
            </a:r>
            <a:r>
              <a:rPr lang="fr-FR" i="1" dirty="0" smtClean="0">
                <a:solidFill>
                  <a:schemeClr val="accent1"/>
                </a:solidFill>
              </a:rPr>
              <a:t>pro biotiques</a:t>
            </a:r>
          </a:p>
          <a:p>
            <a:pPr>
              <a:buNone/>
            </a:pPr>
            <a:r>
              <a:rPr lang="fr-FR" dirty="0" smtClean="0">
                <a:solidFill>
                  <a:schemeClr val="accent1"/>
                </a:solidFill>
              </a:rPr>
              <a:t>                     changement du </a:t>
            </a:r>
            <a:r>
              <a:rPr lang="fr-FR" i="1" dirty="0" smtClean="0">
                <a:solidFill>
                  <a:schemeClr val="accent1"/>
                </a:solidFill>
              </a:rPr>
              <a:t>lait pour HE </a:t>
            </a:r>
            <a:r>
              <a:rPr lang="fr-FR" dirty="0" smtClean="0">
                <a:solidFill>
                  <a:schemeClr val="accent1"/>
                </a:solidFill>
              </a:rPr>
              <a:t>en deuxième intention</a:t>
            </a:r>
          </a:p>
          <a:p>
            <a:pPr>
              <a:buNone/>
            </a:pPr>
            <a:r>
              <a:rPr lang="fr-FR" i="1" dirty="0" smtClean="0">
                <a:solidFill>
                  <a:schemeClr val="accent1"/>
                </a:solidFill>
              </a:rPr>
              <a:t> </a:t>
            </a:r>
            <a:r>
              <a:rPr lang="fr-FR" i="1" dirty="0" smtClean="0">
                <a:solidFill>
                  <a:schemeClr val="accent1"/>
                </a:solidFill>
              </a:rPr>
              <a:t>                  </a:t>
            </a:r>
            <a:endParaRPr lang="fr-FR" i="1" dirty="0" smtClean="0">
              <a:solidFill>
                <a:schemeClr val="accent1"/>
              </a:solidFill>
            </a:endParaRPr>
          </a:p>
          <a:p>
            <a:r>
              <a:rPr lang="fr-FR" dirty="0" smtClean="0"/>
              <a:t>La femme enceinte </a:t>
            </a:r>
            <a:r>
              <a:rPr lang="fr-FR" dirty="0" smtClean="0"/>
              <a:t>: </a:t>
            </a:r>
            <a:r>
              <a:rPr lang="fr-FR" dirty="0" smtClean="0"/>
              <a:t>Surtout aucun régime d’exclusion</a:t>
            </a:r>
            <a:endParaRPr lang="fr-FR" dirty="0" smtClean="0"/>
          </a:p>
          <a:p>
            <a:pPr>
              <a:buNone/>
            </a:pPr>
            <a:r>
              <a:rPr lang="fr-FR" i="1" dirty="0" smtClean="0">
                <a:solidFill>
                  <a:schemeClr val="accent1"/>
                </a:solidFill>
              </a:rPr>
              <a:t> </a:t>
            </a:r>
            <a:r>
              <a:rPr lang="fr-FR" i="1" dirty="0" smtClean="0">
                <a:solidFill>
                  <a:schemeClr val="accent1"/>
                </a:solidFill>
              </a:rPr>
              <a:t>   </a:t>
            </a:r>
            <a:r>
              <a:rPr lang="fr-FR" i="1" dirty="0" smtClean="0">
                <a:solidFill>
                  <a:schemeClr val="accent1"/>
                </a:solidFill>
              </a:rPr>
              <a:t>P</a:t>
            </a:r>
            <a:r>
              <a:rPr lang="fr-FR" i="1" dirty="0" smtClean="0">
                <a:solidFill>
                  <a:schemeClr val="accent1"/>
                </a:solidFill>
              </a:rPr>
              <a:t>ro </a:t>
            </a:r>
            <a:r>
              <a:rPr lang="fr-FR" i="1" dirty="0" smtClean="0">
                <a:solidFill>
                  <a:schemeClr val="accent1"/>
                </a:solidFill>
              </a:rPr>
              <a:t>biotiques et oméga 3</a:t>
            </a:r>
          </a:p>
          <a:p>
            <a:pPr>
              <a:buNone/>
            </a:pPr>
            <a:r>
              <a:rPr lang="fr-FR" i="1" dirty="0" smtClean="0">
                <a:solidFill>
                  <a:schemeClr val="accent1"/>
                </a:solidFill>
              </a:rPr>
              <a:t>    </a:t>
            </a:r>
            <a:r>
              <a:rPr lang="fr-FR" i="1" dirty="0" smtClean="0">
                <a:solidFill>
                  <a:schemeClr val="accent1"/>
                </a:solidFill>
              </a:rPr>
              <a:t>Sevrage </a:t>
            </a:r>
            <a:r>
              <a:rPr lang="fr-FR" i="1" dirty="0" smtClean="0">
                <a:solidFill>
                  <a:schemeClr val="accent1"/>
                </a:solidFill>
              </a:rPr>
              <a:t>souhaité vers 5 mois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L’enfant : </a:t>
            </a:r>
            <a:r>
              <a:rPr lang="fr-FR" dirty="0" smtClean="0"/>
              <a:t>antifongiques à chaque antibiothérapie</a:t>
            </a:r>
            <a:endParaRPr lang="fr-FR" dirty="0" smtClean="0"/>
          </a:p>
          <a:p>
            <a:pPr>
              <a:buNone/>
            </a:pPr>
            <a:r>
              <a:rPr lang="fr-FR" i="1" dirty="0" smtClean="0">
                <a:solidFill>
                  <a:schemeClr val="accent1"/>
                </a:solidFill>
              </a:rPr>
              <a:t>                 </a:t>
            </a:r>
            <a:r>
              <a:rPr lang="fr-FR" i="1" dirty="0" smtClean="0">
                <a:solidFill>
                  <a:schemeClr val="accent1"/>
                </a:solidFill>
              </a:rPr>
              <a:t>      </a:t>
            </a:r>
            <a:r>
              <a:rPr lang="fr-FR" i="1" dirty="0" smtClean="0">
                <a:solidFill>
                  <a:schemeClr val="accent1"/>
                </a:solidFill>
              </a:rPr>
              <a:t>fer, mn cuivre, </a:t>
            </a:r>
            <a:r>
              <a:rPr lang="fr-FR" i="1" dirty="0" smtClean="0">
                <a:solidFill>
                  <a:schemeClr val="accent1"/>
                </a:solidFill>
              </a:rPr>
              <a:t>vit </a:t>
            </a:r>
            <a:r>
              <a:rPr lang="fr-FR" i="1" dirty="0" smtClean="0">
                <a:solidFill>
                  <a:schemeClr val="accent1"/>
                </a:solidFill>
              </a:rPr>
              <a:t>D</a:t>
            </a:r>
          </a:p>
          <a:p>
            <a:pPr>
              <a:buNone/>
            </a:pPr>
            <a:r>
              <a:rPr lang="fr-FR" i="1" dirty="0" smtClean="0">
                <a:solidFill>
                  <a:schemeClr val="accent1"/>
                </a:solidFill>
              </a:rPr>
              <a:t>                   </a:t>
            </a:r>
            <a:r>
              <a:rPr lang="fr-FR" i="1" dirty="0" smtClean="0">
                <a:solidFill>
                  <a:schemeClr val="accent1"/>
                </a:solidFill>
              </a:rPr>
              <a:t>    pro </a:t>
            </a:r>
            <a:r>
              <a:rPr lang="fr-FR" i="1" dirty="0" smtClean="0">
                <a:solidFill>
                  <a:schemeClr val="accent1"/>
                </a:solidFill>
              </a:rPr>
              <a:t>et pré </a:t>
            </a:r>
            <a:r>
              <a:rPr lang="fr-FR" i="1" dirty="0" smtClean="0">
                <a:solidFill>
                  <a:schemeClr val="accent1"/>
                </a:solidFill>
              </a:rPr>
              <a:t>biotiques</a:t>
            </a:r>
            <a:r>
              <a:rPr lang="fr-FR" i="1" dirty="0" smtClean="0">
                <a:solidFill>
                  <a:schemeClr val="accent1"/>
                </a:solidFill>
              </a:rPr>
              <a:t> </a:t>
            </a:r>
            <a:r>
              <a:rPr lang="fr-FR" i="1" dirty="0" smtClean="0">
                <a:solidFill>
                  <a:schemeClr val="accent1"/>
                </a:solidFill>
              </a:rPr>
              <a:t>4 mois de suite</a:t>
            </a:r>
            <a:endParaRPr lang="fr-FR" i="1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fr-FR" i="1" dirty="0" smtClean="0">
                <a:solidFill>
                  <a:schemeClr val="accent1"/>
                </a:solidFill>
              </a:rPr>
              <a:t>                                            </a:t>
            </a:r>
            <a:r>
              <a:rPr lang="fr-FR" dirty="0" smtClean="0"/>
              <a:t>                        </a:t>
            </a:r>
          </a:p>
          <a:p>
            <a:r>
              <a:rPr lang="fr-FR" dirty="0" smtClean="0"/>
              <a:t>L’adulte : de tout dont les </a:t>
            </a:r>
            <a:r>
              <a:rPr lang="fr-FR" i="1" dirty="0" smtClean="0">
                <a:solidFill>
                  <a:schemeClr val="accent1"/>
                </a:solidFill>
              </a:rPr>
              <a:t>acides gras </a:t>
            </a:r>
            <a:r>
              <a:rPr lang="fr-FR" i="1" dirty="0" smtClean="0">
                <a:solidFill>
                  <a:schemeClr val="accent1"/>
                </a:solidFill>
              </a:rPr>
              <a:t>essentiels</a:t>
            </a:r>
          </a:p>
          <a:p>
            <a:endParaRPr lang="fr-FR" i="1" dirty="0" smtClean="0">
              <a:solidFill>
                <a:schemeClr val="accent1"/>
              </a:solidFill>
            </a:endParaRPr>
          </a:p>
          <a:p>
            <a:r>
              <a:rPr lang="fr-FR" dirty="0" smtClean="0"/>
              <a:t>Le sportif </a:t>
            </a:r>
            <a:r>
              <a:rPr lang="fr-FR" i="1" dirty="0" smtClean="0">
                <a:solidFill>
                  <a:schemeClr val="accent1"/>
                </a:solidFill>
              </a:rPr>
              <a:t>: Soufre, Zinc, Vit D</a:t>
            </a:r>
            <a:endParaRPr lang="fr-FR" i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5/ Les erreurs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fr-FR" dirty="0" smtClean="0"/>
          </a:p>
          <a:p>
            <a:r>
              <a:rPr lang="fr-FR" dirty="0" smtClean="0"/>
              <a:t>Ne pas penser global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Puisque la DA n’est pas une allergie alimentaire, penser que le patient peut manger ce qu’il veut</a:t>
            </a:r>
          </a:p>
          <a:p>
            <a:endParaRPr lang="fr-FR" dirty="0" smtClean="0"/>
          </a:p>
          <a:p>
            <a:r>
              <a:rPr lang="fr-FR" dirty="0" smtClean="0"/>
              <a:t>Ne pas rétablir la flore intestinale à chaque prise d’antibiotique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La </a:t>
            </a:r>
            <a:r>
              <a:rPr lang="fr-FR" dirty="0" err="1" smtClean="0"/>
              <a:t>détox</a:t>
            </a:r>
            <a:r>
              <a:rPr lang="fr-FR" dirty="0" smtClean="0"/>
              <a:t> du foie sur un grêle poreux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             Bibliographie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fr-FR" sz="2000" dirty="0" smtClean="0"/>
          </a:p>
          <a:p>
            <a:r>
              <a:rPr lang="fr-FR" sz="1900" dirty="0" err="1" smtClean="0"/>
              <a:t>Weidinger</a:t>
            </a:r>
            <a:r>
              <a:rPr lang="fr-FR" sz="1900" dirty="0" smtClean="0"/>
              <a:t>   : </a:t>
            </a:r>
            <a:r>
              <a:rPr lang="fr-FR" sz="1900" dirty="0" err="1" smtClean="0"/>
              <a:t>atopic</a:t>
            </a:r>
            <a:r>
              <a:rPr lang="fr-FR" sz="1900" dirty="0" smtClean="0"/>
              <a:t> </a:t>
            </a:r>
            <a:r>
              <a:rPr lang="fr-FR" sz="1900" dirty="0" err="1" smtClean="0"/>
              <a:t>dermatitis</a:t>
            </a:r>
            <a:r>
              <a:rPr lang="fr-FR" sz="1900" dirty="0" smtClean="0"/>
              <a:t> </a:t>
            </a:r>
          </a:p>
          <a:p>
            <a:pPr>
              <a:buNone/>
            </a:pPr>
            <a:r>
              <a:rPr lang="fr-FR" sz="1900" i="1" dirty="0" smtClean="0"/>
              <a:t>      Lancet</a:t>
            </a:r>
            <a:r>
              <a:rPr lang="fr-FR" sz="1900" dirty="0" smtClean="0"/>
              <a:t> 2016 387 : 1109/1022</a:t>
            </a:r>
          </a:p>
          <a:p>
            <a:endParaRPr lang="fr-FR" sz="1800" dirty="0" smtClean="0"/>
          </a:p>
          <a:p>
            <a:r>
              <a:rPr lang="fr-FR" sz="1900" dirty="0" smtClean="0"/>
              <a:t>JF Bach : 6 questions about the </a:t>
            </a:r>
            <a:r>
              <a:rPr lang="fr-FR" sz="1900" dirty="0" err="1" smtClean="0"/>
              <a:t>hygiene</a:t>
            </a:r>
            <a:r>
              <a:rPr lang="fr-FR" sz="1900" dirty="0" smtClean="0"/>
              <a:t> </a:t>
            </a:r>
            <a:r>
              <a:rPr lang="fr-FR" sz="1900" dirty="0" err="1" smtClean="0"/>
              <a:t>hypothesis</a:t>
            </a:r>
            <a:r>
              <a:rPr lang="fr-FR" sz="1900" dirty="0" smtClean="0"/>
              <a:t>  </a:t>
            </a:r>
          </a:p>
          <a:p>
            <a:endParaRPr lang="fr-FR" sz="1800" dirty="0" smtClean="0"/>
          </a:p>
          <a:p>
            <a:r>
              <a:rPr lang="fr-FR" sz="1900" dirty="0" err="1" smtClean="0"/>
              <a:t>Hacard</a:t>
            </a:r>
            <a:r>
              <a:rPr lang="fr-FR" sz="1900" dirty="0" smtClean="0"/>
              <a:t> F : plus il y a de bactéries différentes, moins il y a d’inflammation :</a:t>
            </a:r>
          </a:p>
          <a:p>
            <a:pPr>
              <a:buNone/>
            </a:pPr>
            <a:r>
              <a:rPr lang="fr-FR" sz="1900" dirty="0" smtClean="0"/>
              <a:t>      </a:t>
            </a:r>
            <a:r>
              <a:rPr lang="fr-FR" sz="1900" i="1" dirty="0" smtClean="0"/>
              <a:t>Annales de dermatologie, </a:t>
            </a:r>
            <a:r>
              <a:rPr lang="fr-FR" sz="1900" dirty="0" smtClean="0"/>
              <a:t>janvier 2015, tome 142, sup.1</a:t>
            </a:r>
          </a:p>
          <a:p>
            <a:endParaRPr lang="fr-FR" sz="1900" dirty="0" smtClean="0"/>
          </a:p>
          <a:p>
            <a:pPr lvl="0"/>
            <a:r>
              <a:rPr lang="fr-FR" sz="1900" dirty="0" smtClean="0"/>
              <a:t>Anne-Sophie MICHEL  :  la découverte des peptides antimicrobiens</a:t>
            </a:r>
          </a:p>
          <a:p>
            <a:pPr lvl="0">
              <a:buNone/>
            </a:pPr>
            <a:r>
              <a:rPr lang="fr-FR" sz="1900" i="1" dirty="0" smtClean="0"/>
              <a:t>     Thèse soutenue, </a:t>
            </a:r>
            <a:r>
              <a:rPr lang="fr-FR" sz="1900" dirty="0" smtClean="0"/>
              <a:t>Faculté de pharmacie de Nancy, décembre 2010.</a:t>
            </a:r>
          </a:p>
          <a:p>
            <a:pPr lvl="0">
              <a:buNone/>
            </a:pPr>
            <a:endParaRPr lang="fr-FR" sz="1900" dirty="0" smtClean="0"/>
          </a:p>
          <a:p>
            <a:pPr lvl="0"/>
            <a:r>
              <a:rPr lang="fr-FR" sz="1900" dirty="0" smtClean="0"/>
              <a:t>Yamaguchi. </a:t>
            </a:r>
            <a:r>
              <a:rPr lang="fr-FR" sz="1900" dirty="0" err="1" smtClean="0"/>
              <a:t>Gastro</a:t>
            </a:r>
            <a:r>
              <a:rPr lang="fr-FR" sz="1900" dirty="0" smtClean="0"/>
              <a:t> intestinal candida colonisation </a:t>
            </a:r>
            <a:r>
              <a:rPr lang="fr-FR" sz="1900" dirty="0" err="1" smtClean="0"/>
              <a:t>promotes</a:t>
            </a:r>
            <a:r>
              <a:rPr lang="fr-FR" sz="1900" dirty="0" smtClean="0"/>
              <a:t> </a:t>
            </a:r>
            <a:r>
              <a:rPr lang="fr-FR" sz="1900" dirty="0" err="1" smtClean="0"/>
              <a:t>sensitisation</a:t>
            </a:r>
            <a:r>
              <a:rPr lang="fr-FR" sz="1900" dirty="0" smtClean="0"/>
              <a:t> </a:t>
            </a:r>
            <a:r>
              <a:rPr lang="fr-FR" sz="1900" dirty="0" err="1" smtClean="0"/>
              <a:t>against</a:t>
            </a:r>
            <a:r>
              <a:rPr lang="fr-FR" sz="1900" dirty="0" smtClean="0"/>
              <a:t> </a:t>
            </a:r>
            <a:r>
              <a:rPr lang="fr-FR" sz="1900" dirty="0" err="1" smtClean="0"/>
              <a:t>food</a:t>
            </a:r>
            <a:r>
              <a:rPr lang="fr-FR" sz="1900" dirty="0" smtClean="0"/>
              <a:t> </a:t>
            </a:r>
            <a:r>
              <a:rPr lang="fr-FR" sz="1900" dirty="0" err="1" smtClean="0"/>
              <a:t>antigens</a:t>
            </a:r>
            <a:r>
              <a:rPr lang="fr-FR" sz="1900" dirty="0" smtClean="0"/>
              <a:t> by </a:t>
            </a:r>
            <a:r>
              <a:rPr lang="fr-FR" sz="1900" dirty="0" err="1" smtClean="0"/>
              <a:t>affecting</a:t>
            </a:r>
            <a:r>
              <a:rPr lang="fr-FR" sz="1900" dirty="0" smtClean="0"/>
              <a:t> the </a:t>
            </a:r>
            <a:r>
              <a:rPr lang="fr-FR" sz="1900" dirty="0" err="1" smtClean="0"/>
              <a:t>mucosal</a:t>
            </a:r>
            <a:r>
              <a:rPr lang="fr-FR" sz="1900" dirty="0" smtClean="0"/>
              <a:t> </a:t>
            </a:r>
            <a:r>
              <a:rPr lang="fr-FR" sz="1900" dirty="0" err="1" smtClean="0"/>
              <a:t>barrier</a:t>
            </a:r>
            <a:r>
              <a:rPr lang="fr-FR" sz="1900" dirty="0" smtClean="0"/>
              <a:t> in </a:t>
            </a:r>
            <a:r>
              <a:rPr lang="fr-FR" sz="1900" dirty="0" err="1" smtClean="0"/>
              <a:t>mice</a:t>
            </a:r>
            <a:r>
              <a:rPr lang="fr-FR" sz="1900" dirty="0" smtClean="0"/>
              <a:t>. </a:t>
            </a:r>
          </a:p>
          <a:p>
            <a:pPr lvl="0">
              <a:buNone/>
            </a:pPr>
            <a:r>
              <a:rPr lang="fr-FR" sz="1900" i="1" dirty="0" smtClean="0"/>
              <a:t>      Gut . </a:t>
            </a:r>
            <a:r>
              <a:rPr lang="fr-FR" sz="1900" dirty="0" smtClean="0"/>
              <a:t>2006. 55: 954/60</a:t>
            </a:r>
          </a:p>
          <a:p>
            <a:pPr lvl="0"/>
            <a:endParaRPr lang="fr-FR" sz="2000" dirty="0" smtClean="0"/>
          </a:p>
          <a:p>
            <a:endParaRPr lang="fr-FR" dirty="0" smtClean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             Bibliographie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Ibáñez MD : Effect of </a:t>
            </a:r>
            <a:r>
              <a:rPr lang="en-US" sz="1800" dirty="0" err="1" smtClean="0"/>
              <a:t>synbiotic</a:t>
            </a:r>
            <a:r>
              <a:rPr lang="en-US" sz="1800" dirty="0" smtClean="0"/>
              <a:t> supplementation on children with atopic dermatitis: an observational prospective study.</a:t>
            </a:r>
            <a:endParaRPr lang="fr-FR" sz="1800" dirty="0" smtClean="0"/>
          </a:p>
          <a:p>
            <a:pPr>
              <a:buNone/>
            </a:pPr>
            <a:r>
              <a:rPr lang="fr-FR" sz="1800" i="1" dirty="0" smtClean="0"/>
              <a:t>      </a:t>
            </a:r>
            <a:r>
              <a:rPr lang="en-US" sz="1800" i="1" dirty="0" err="1" smtClean="0"/>
              <a:t>Eur</a:t>
            </a:r>
            <a:r>
              <a:rPr lang="en-US" sz="1800" i="1" dirty="0" smtClean="0"/>
              <a:t> J </a:t>
            </a:r>
            <a:r>
              <a:rPr lang="en-US" sz="1800" i="1" dirty="0" err="1" smtClean="0"/>
              <a:t>Pediatr</a:t>
            </a:r>
            <a:r>
              <a:rPr lang="en-US" sz="1800" i="1" dirty="0" smtClean="0"/>
              <a:t> 2018 Sep 26.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sz="1800" dirty="0" err="1" smtClean="0"/>
              <a:t>Udompataikul</a:t>
            </a:r>
            <a:r>
              <a:rPr lang="en-US" sz="1800" dirty="0" smtClean="0"/>
              <a:t> M </a:t>
            </a:r>
            <a:r>
              <a:rPr lang="en-US" sz="1800" dirty="0" err="1" smtClean="0"/>
              <a:t>Huajai</a:t>
            </a:r>
            <a:r>
              <a:rPr lang="en-US" sz="1800" dirty="0" smtClean="0"/>
              <a:t> S : The Effects of Oral Vitamin D Supplement on Atopic Dermatitis: A Clinical Trial with Staphylococcus </a:t>
            </a:r>
            <a:r>
              <a:rPr lang="en-US" sz="1800" dirty="0" err="1" smtClean="0"/>
              <a:t>aureus</a:t>
            </a:r>
            <a:r>
              <a:rPr lang="en-US" sz="1800" dirty="0" smtClean="0"/>
              <a:t> Colonization Determination.</a:t>
            </a:r>
            <a:endParaRPr lang="fr-FR" sz="1800" dirty="0" smtClean="0"/>
          </a:p>
          <a:p>
            <a:pPr>
              <a:buNone/>
            </a:pPr>
            <a:r>
              <a:rPr lang="en-US" sz="1800" dirty="0" smtClean="0"/>
              <a:t>     </a:t>
            </a:r>
            <a:r>
              <a:rPr lang="en-US" sz="1800" i="1" dirty="0" smtClean="0"/>
              <a:t>J Med Assoc Thai</a:t>
            </a:r>
            <a:r>
              <a:rPr lang="en-US" sz="1800" i="1" u="sng" dirty="0" smtClean="0"/>
              <a:t>.</a:t>
            </a:r>
            <a:r>
              <a:rPr lang="en-US" sz="1800" i="1" dirty="0" smtClean="0"/>
              <a:t> 2015 Oct;98 </a:t>
            </a:r>
            <a:r>
              <a:rPr lang="en-US" sz="1800" i="1" dirty="0" err="1" smtClean="0"/>
              <a:t>Suppl</a:t>
            </a:r>
            <a:r>
              <a:rPr lang="en-US" sz="1800" i="1" dirty="0" smtClean="0"/>
              <a:t> 9:S23-30</a:t>
            </a:r>
          </a:p>
          <a:p>
            <a:pPr>
              <a:buNone/>
            </a:pPr>
            <a:endParaRPr lang="fr-FR" sz="1800" dirty="0" smtClean="0"/>
          </a:p>
          <a:p>
            <a:r>
              <a:rPr lang="fr-FR" sz="1800" dirty="0" smtClean="0"/>
              <a:t>H </a:t>
            </a:r>
            <a:r>
              <a:rPr lang="fr-FR" sz="1800" dirty="0" err="1" smtClean="0"/>
              <a:t>Murota</a:t>
            </a:r>
            <a:r>
              <a:rPr lang="fr-FR" sz="1800" dirty="0" smtClean="0"/>
              <a:t> : </a:t>
            </a:r>
            <a:r>
              <a:rPr lang="fr-FR" sz="1800" dirty="0" err="1" smtClean="0"/>
              <a:t>Sweat</a:t>
            </a:r>
            <a:r>
              <a:rPr lang="fr-FR" sz="1800" dirty="0" smtClean="0"/>
              <a:t> in the </a:t>
            </a:r>
            <a:r>
              <a:rPr lang="fr-FR" sz="1800" dirty="0" err="1" smtClean="0"/>
              <a:t>pathogenesis</a:t>
            </a:r>
            <a:r>
              <a:rPr lang="fr-FR" sz="1800" dirty="0" smtClean="0"/>
              <a:t> of </a:t>
            </a:r>
            <a:r>
              <a:rPr lang="fr-FR" sz="1800" dirty="0" err="1" smtClean="0"/>
              <a:t>atopic</a:t>
            </a:r>
            <a:r>
              <a:rPr lang="fr-FR" sz="1800" dirty="0" smtClean="0"/>
              <a:t> </a:t>
            </a:r>
            <a:r>
              <a:rPr lang="fr-FR" sz="1800" dirty="0" err="1" smtClean="0"/>
              <a:t>dermatitis</a:t>
            </a:r>
            <a:endParaRPr lang="fr-FR" sz="1800" dirty="0" smtClean="0"/>
          </a:p>
          <a:p>
            <a:pPr>
              <a:buNone/>
            </a:pPr>
            <a:r>
              <a:rPr lang="fr-FR" sz="1800" dirty="0" smtClean="0"/>
              <a:t>     </a:t>
            </a:r>
            <a:r>
              <a:rPr lang="fr-FR" sz="1800" i="1" dirty="0" smtClean="0"/>
              <a:t> </a:t>
            </a:r>
            <a:r>
              <a:rPr lang="fr-FR" sz="1800" i="1" dirty="0" err="1" smtClean="0"/>
              <a:t>Allergology</a:t>
            </a:r>
            <a:r>
              <a:rPr lang="fr-FR" sz="1800" i="1" dirty="0" smtClean="0"/>
              <a:t> International, 2018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             Bibliographie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6000" dirty="0" smtClean="0"/>
          </a:p>
          <a:p>
            <a:pPr>
              <a:buNone/>
            </a:pPr>
            <a:r>
              <a:rPr lang="en-US" sz="6000" dirty="0" smtClean="0"/>
              <a:t>       </a:t>
            </a:r>
            <a:r>
              <a:rPr lang="en-US" sz="6000" dirty="0" smtClean="0">
                <a:hlinkClick r:id="rId2"/>
              </a:rPr>
              <a:t>www.mag-da.fr</a:t>
            </a:r>
            <a:endParaRPr lang="en-US" sz="6000" dirty="0" smtClean="0"/>
          </a:p>
          <a:p>
            <a:pPr>
              <a:buNone/>
            </a:pPr>
            <a:endParaRPr lang="en-US" sz="6000" dirty="0" smtClean="0"/>
          </a:p>
          <a:p>
            <a:pPr>
              <a:buNone/>
            </a:pPr>
            <a:r>
              <a:rPr lang="en-US" sz="1900" smtClean="0"/>
              <a:t>      </a:t>
            </a:r>
            <a:r>
              <a:rPr lang="en-US" sz="2400" smtClean="0"/>
              <a:t>Méthode</a:t>
            </a:r>
            <a:r>
              <a:rPr lang="en-US" sz="2400" dirty="0" smtClean="0"/>
              <a:t> </a:t>
            </a:r>
            <a:r>
              <a:rPr lang="en-US" sz="2400" dirty="0" err="1" smtClean="0"/>
              <a:t>d’apprentissage</a:t>
            </a:r>
            <a:r>
              <a:rPr lang="en-US" sz="2400" dirty="0" smtClean="0"/>
              <a:t> </a:t>
            </a:r>
            <a:r>
              <a:rPr lang="en-US" sz="2400" dirty="0" err="1" smtClean="0"/>
              <a:t>globale</a:t>
            </a:r>
            <a:r>
              <a:rPr lang="en-US" sz="2400" dirty="0" smtClean="0"/>
              <a:t> </a:t>
            </a:r>
            <a:r>
              <a:rPr lang="en-US" sz="2400" dirty="0" err="1" smtClean="0"/>
              <a:t>dans</a:t>
            </a:r>
            <a:r>
              <a:rPr lang="en-US" sz="2400" dirty="0" smtClean="0"/>
              <a:t> la </a:t>
            </a:r>
            <a:r>
              <a:rPr lang="en-US" sz="2400" dirty="0" err="1" smtClean="0"/>
              <a:t>dermatite</a:t>
            </a:r>
            <a:r>
              <a:rPr lang="en-US" sz="2400" dirty="0" smtClean="0"/>
              <a:t> atopique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 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1/ La DA  : c’est quoi ? </a:t>
            </a:r>
          </a:p>
          <a:p>
            <a:endParaRPr lang="fr-FR" dirty="0" smtClean="0"/>
          </a:p>
          <a:p>
            <a:r>
              <a:rPr lang="fr-FR" dirty="0" smtClean="0"/>
              <a:t>2/ </a:t>
            </a:r>
            <a:r>
              <a:rPr lang="fr-FR" dirty="0" err="1" smtClean="0"/>
              <a:t>Micronutrition</a:t>
            </a:r>
            <a:r>
              <a:rPr lang="fr-FR" dirty="0" smtClean="0"/>
              <a:t> et alimentation et le SI.</a:t>
            </a:r>
          </a:p>
          <a:p>
            <a:endParaRPr lang="fr-FR" dirty="0" smtClean="0"/>
          </a:p>
          <a:p>
            <a:r>
              <a:rPr lang="fr-FR" dirty="0" smtClean="0"/>
              <a:t>3/ </a:t>
            </a:r>
            <a:r>
              <a:rPr lang="fr-FR" dirty="0" err="1" smtClean="0"/>
              <a:t>Micronutrition</a:t>
            </a:r>
            <a:r>
              <a:rPr lang="fr-FR" dirty="0" smtClean="0"/>
              <a:t> et alimentation  et les F. déclenchant</a:t>
            </a:r>
          </a:p>
          <a:p>
            <a:endParaRPr lang="fr-FR" dirty="0" smtClean="0"/>
          </a:p>
          <a:p>
            <a:r>
              <a:rPr lang="fr-FR" dirty="0" smtClean="0"/>
              <a:t>4/ En fonction de l’âge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5/ Les erreurs</a:t>
            </a:r>
          </a:p>
          <a:p>
            <a:endParaRPr lang="fr-FR" dirty="0" smtClean="0"/>
          </a:p>
          <a:p>
            <a:r>
              <a:rPr lang="fr-FR" dirty="0" smtClean="0"/>
              <a:t>6/ Bibliographie</a:t>
            </a:r>
          </a:p>
          <a:p>
            <a:pPr>
              <a:buNone/>
            </a:pPr>
            <a:endParaRPr lang="fr-FR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1/ La DA  : c’est quoi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Dire ce qu’elle n’est pas </a:t>
            </a:r>
            <a:endParaRPr lang="fr-FR" dirty="0"/>
          </a:p>
        </p:txBody>
      </p:sp>
      <p:pic>
        <p:nvPicPr>
          <p:cNvPr id="4" name="Image 3" descr="lance flamm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7704" y="3789040"/>
            <a:ext cx="2016224" cy="2160240"/>
          </a:xfrm>
          <a:prstGeom prst="rect">
            <a:avLst/>
          </a:prstGeom>
        </p:spPr>
      </p:pic>
      <p:pic>
        <p:nvPicPr>
          <p:cNvPr id="5" name="Image 4" descr="sniper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48064" y="3789040"/>
            <a:ext cx="2304256" cy="2016224"/>
          </a:xfrm>
          <a:prstGeom prst="rect">
            <a:avLst/>
          </a:prstGeom>
        </p:spPr>
      </p:pic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2195736" y="2708920"/>
            <a:ext cx="1728192" cy="1235770"/>
          </a:xfrm>
          <a:prstGeom prst="rightArrowCallout">
            <a:avLst>
              <a:gd name="adj1" fmla="val 25000"/>
              <a:gd name="adj2" fmla="val 25000"/>
              <a:gd name="adj3" fmla="val 23199"/>
              <a:gd name="adj4" fmla="val 6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Dermatite  atopique</a:t>
            </a:r>
            <a:endParaRPr kumimoji="0" lang="fr-FR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avec flèche vers la gauche 9"/>
          <p:cNvSpPr/>
          <p:nvPr/>
        </p:nvSpPr>
        <p:spPr>
          <a:xfrm>
            <a:off x="5364088" y="2708920"/>
            <a:ext cx="1728000" cy="122400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Eczéma de contact</a:t>
            </a:r>
            <a:endParaRPr lang="fr-F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1/ La DA : c’est quoi?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Une maladie </a:t>
            </a:r>
            <a:r>
              <a:rPr lang="fr-FR" dirty="0" err="1" smtClean="0"/>
              <a:t>épigénétique</a:t>
            </a:r>
            <a:endParaRPr lang="fr-FR" dirty="0" smtClean="0"/>
          </a:p>
          <a:p>
            <a:pPr algn="ctr">
              <a:buNone/>
            </a:pPr>
            <a:endParaRPr lang="fr-FR" dirty="0"/>
          </a:p>
        </p:txBody>
      </p:sp>
      <p:pic>
        <p:nvPicPr>
          <p:cNvPr id="4" name="Image 3" descr="D:\Document de Utilisateur\Mes Images\img270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 rot="10800000">
            <a:off x="1691640" y="2564904"/>
            <a:ext cx="5760720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1/ La DA : c’est quoi?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Une maladie </a:t>
            </a:r>
            <a:r>
              <a:rPr lang="fr-FR" dirty="0" err="1" smtClean="0"/>
              <a:t>épigénétique</a:t>
            </a:r>
            <a:endParaRPr lang="fr-FR" dirty="0" smtClean="0"/>
          </a:p>
          <a:p>
            <a:r>
              <a:rPr lang="fr-FR" dirty="0" smtClean="0"/>
              <a:t>L’</a:t>
            </a:r>
            <a:r>
              <a:rPr lang="fr-FR" dirty="0" err="1" smtClean="0"/>
              <a:t>épigénétique</a:t>
            </a:r>
            <a:r>
              <a:rPr lang="fr-FR" dirty="0" smtClean="0"/>
              <a:t> est responsable d’une peau poreuse ? </a:t>
            </a:r>
          </a:p>
          <a:p>
            <a:pPr algn="ctr"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1/ La DA : c’est quoi ?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827584" y="2286000"/>
            <a:ext cx="77724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La peau atopique est comment ? </a:t>
            </a:r>
          </a:p>
          <a:p>
            <a:endParaRPr lang="fr-FR" dirty="0" smtClean="0"/>
          </a:p>
          <a:p>
            <a:endParaRPr lang="fr-FR" dirty="0" smtClean="0"/>
          </a:p>
          <a:p>
            <a:pPr>
              <a:buNone/>
            </a:pPr>
            <a:r>
              <a:rPr lang="fr-FR" dirty="0" smtClean="0"/>
              <a:t> 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846</TotalTime>
  <Words>1325</Words>
  <Application>Microsoft Office PowerPoint</Application>
  <PresentationFormat>Affichage à l'écran (4:3)</PresentationFormat>
  <Paragraphs>437</Paragraphs>
  <Slides>46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46</vt:i4>
      </vt:variant>
    </vt:vector>
  </HeadingPairs>
  <TitlesOfParts>
    <vt:vector size="47" baseType="lpstr">
      <vt:lpstr>Débit</vt:lpstr>
      <vt:lpstr>MICRONUTRITION et ALIMENTATION   dans la DA</vt:lpstr>
      <vt:lpstr>   La micro nutrition par  IEDM</vt:lpstr>
      <vt:lpstr>   La micro nutrition en 5 mots</vt:lpstr>
      <vt:lpstr>Déséquilibres  </vt:lpstr>
      <vt:lpstr>PLAN </vt:lpstr>
      <vt:lpstr>1/ La DA  : c’est quoi ?</vt:lpstr>
      <vt:lpstr>1/ La DA : c’est quoi?</vt:lpstr>
      <vt:lpstr>1/ La DA : c’est quoi?</vt:lpstr>
      <vt:lpstr>1/ La DA : c’est quoi ? </vt:lpstr>
      <vt:lpstr>1/ La DA : c’est quoi ? </vt:lpstr>
      <vt:lpstr>1/ La DA : c’est quoi ? </vt:lpstr>
      <vt:lpstr>1/ La DA : c’est quoi ? </vt:lpstr>
      <vt:lpstr>1/ La DA : c’est quoi ? </vt:lpstr>
      <vt:lpstr>1/ La DA : c’est quoi ? </vt:lpstr>
      <vt:lpstr>1/ La DA : c’est quoi ? </vt:lpstr>
      <vt:lpstr>1/ La DA : c’est quoi?</vt:lpstr>
      <vt:lpstr>1/ La DA  : c’est quoi ? </vt:lpstr>
      <vt:lpstr>1/ La DA : c’est quoi?</vt:lpstr>
      <vt:lpstr>1/ La DA : c’est quoi ? </vt:lpstr>
      <vt:lpstr>1/ La DA : c’est quoi ? </vt:lpstr>
      <vt:lpstr>      3 familles de soignants</vt:lpstr>
      <vt:lpstr>      3 familles de soignants</vt:lpstr>
      <vt:lpstr>1/ La DA : c’est quoi ?</vt:lpstr>
      <vt:lpstr>1/ La DA : c’est quoi ? </vt:lpstr>
      <vt:lpstr>1/ La DA : c’est quoi ? </vt:lpstr>
      <vt:lpstr>2/                S.I.</vt:lpstr>
      <vt:lpstr>Les corps gras  et l’alimentation</vt:lpstr>
      <vt:lpstr>1/ La DA : c’est quoi ? </vt:lpstr>
      <vt:lpstr>3/            La peau sèche atopique</vt:lpstr>
      <vt:lpstr>1/ La DA : c’est quoi ? </vt:lpstr>
      <vt:lpstr>4/            La sueur et le staph</vt:lpstr>
      <vt:lpstr>1/ La DA : c’est quoi ? </vt:lpstr>
      <vt:lpstr>5/             La sueur et l’acidité</vt:lpstr>
      <vt:lpstr>5/            L’acidité et l’alimentation</vt:lpstr>
      <vt:lpstr>5/            L’acidité et la digestion </vt:lpstr>
      <vt:lpstr>Les questions autour du lait </vt:lpstr>
      <vt:lpstr>Les questions autour du lait</vt:lpstr>
      <vt:lpstr>1/ La DA : c’est quoi ? </vt:lpstr>
      <vt:lpstr>5/            La flore intestinale </vt:lpstr>
      <vt:lpstr>5/            La  paroi du grêle </vt:lpstr>
      <vt:lpstr>1/ La DA : c’est quoi ? </vt:lpstr>
      <vt:lpstr> 6/ En fonction de l’âge </vt:lpstr>
      <vt:lpstr> 5/ Les erreurs</vt:lpstr>
      <vt:lpstr>              Bibliographie</vt:lpstr>
      <vt:lpstr>              Bibliographie </vt:lpstr>
      <vt:lpstr>              Bibliographie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</dc:creator>
  <cp:lastModifiedBy>Utilisateur</cp:lastModifiedBy>
  <cp:revision>90</cp:revision>
  <dcterms:created xsi:type="dcterms:W3CDTF">2018-01-28T17:08:24Z</dcterms:created>
  <dcterms:modified xsi:type="dcterms:W3CDTF">2018-11-10T05:13:07Z</dcterms:modified>
</cp:coreProperties>
</file>